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0"/>
  </p:notesMasterIdLst>
  <p:sldIdLst>
    <p:sldId id="256" r:id="rId5"/>
    <p:sldId id="272" r:id="rId6"/>
    <p:sldId id="257" r:id="rId7"/>
    <p:sldId id="262" r:id="rId8"/>
    <p:sldId id="263" r:id="rId9"/>
    <p:sldId id="264" r:id="rId10"/>
    <p:sldId id="265" r:id="rId11"/>
    <p:sldId id="266" r:id="rId12"/>
    <p:sldId id="259" r:id="rId13"/>
    <p:sldId id="267" r:id="rId14"/>
    <p:sldId id="268" r:id="rId15"/>
    <p:sldId id="270" r:id="rId16"/>
    <p:sldId id="269" r:id="rId17"/>
    <p:sldId id="271" r:id="rId18"/>
    <p:sldId id="26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3" clrIdx="0">
    <p:extLst>
      <p:ext uri="{19B8F6BF-5375-455C-9EA6-DF929625EA0E}">
        <p15:presenceInfo xmlns:p15="http://schemas.microsoft.com/office/powerpoint/2012/main" userId="admin" providerId="None"/>
      </p:ext>
    </p:extLst>
  </p:cmAuthor>
  <p:cmAuthor id="2" name="Sheena Peckham" initials="SP" lastIdx="2" clrIdx="1">
    <p:extLst>
      <p:ext uri="{19B8F6BF-5375-455C-9EA6-DF929625EA0E}">
        <p15:presenceInfo xmlns:p15="http://schemas.microsoft.com/office/powerpoint/2012/main" userId="S::sheena.peckham@internetmatters.org::6b5af47a-4b73-494d-9608-33ad3574fff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4F4"/>
    <a:srgbClr val="6633FF"/>
    <a:srgbClr val="FFB546"/>
    <a:srgbClr val="464646"/>
    <a:srgbClr val="0077C8"/>
    <a:srgbClr val="1428A0"/>
    <a:srgbClr val="70599B"/>
    <a:srgbClr val="FF43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9" autoAdjust="0"/>
    <p:restoredTop sz="94830"/>
  </p:normalViewPr>
  <p:slideViewPr>
    <p:cSldViewPr snapToGrid="0">
      <p:cViewPr varScale="1">
        <p:scale>
          <a:sx n="106" d="100"/>
          <a:sy n="106" d="100"/>
        </p:scale>
        <p:origin x="70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Mehew" userId="8294058d-2c8d-4ada-ac90-f948cbd40c12" providerId="ADAL" clId="{2866C45B-B1AD-4846-92AF-F8AD5BEE7F63}"/>
    <pc:docChg chg="modSld">
      <pc:chgData name="Sarah Mehew" userId="8294058d-2c8d-4ada-ac90-f948cbd40c12" providerId="ADAL" clId="{2866C45B-B1AD-4846-92AF-F8AD5BEE7F63}" dt="2024-06-17T10:24:59.262" v="0" actId="207"/>
      <pc:docMkLst>
        <pc:docMk/>
      </pc:docMkLst>
      <pc:sldChg chg="modSp mod">
        <pc:chgData name="Sarah Mehew" userId="8294058d-2c8d-4ada-ac90-f948cbd40c12" providerId="ADAL" clId="{2866C45B-B1AD-4846-92AF-F8AD5BEE7F63}" dt="2024-06-17T10:24:59.262" v="0" actId="207"/>
        <pc:sldMkLst>
          <pc:docMk/>
          <pc:sldMk cId="40398949" sldId="256"/>
        </pc:sldMkLst>
        <pc:spChg chg="mod">
          <ac:chgData name="Sarah Mehew" userId="8294058d-2c8d-4ada-ac90-f948cbd40c12" providerId="ADAL" clId="{2866C45B-B1AD-4846-92AF-F8AD5BEE7F63}" dt="2024-06-17T10:24:59.262" v="0" actId="207"/>
          <ac:spMkLst>
            <pc:docMk/>
            <pc:sldMk cId="40398949" sldId="256"/>
            <ac:spMk id="17" creationId="{EC853AD9-0C0A-104D-8E07-EB50998978D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634961-26F9-F847-8DC0-1F561518A7A6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08DED-1249-1D4D-8FA3-FA23ED4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3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DED-1249-1D4D-8FA3-FA23ED47594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1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DED-1249-1D4D-8FA3-FA23ED47594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999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DED-1249-1D4D-8FA3-FA23ED47594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524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6193EFC-47EF-71E9-951B-4DA3405FBD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AB7337-2EC0-7F49-8D0F-0B36466A23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26" y="5526455"/>
            <a:ext cx="1499264" cy="9457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7CE2BCA-F9BB-8C42-B4CF-2A10FD4C81C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423" y="5846668"/>
            <a:ext cx="1980649" cy="305278"/>
          </a:xfrm>
          <a:prstGeom prst="rect">
            <a:avLst/>
          </a:prstGeom>
        </p:spPr>
      </p:pic>
      <p:pic>
        <p:nvPicPr>
          <p:cNvPr id="3" name="Picture 2" descr="A blue face with white hands and a yellow triangle with white text&#10;&#10;Description automatically generated">
            <a:extLst>
              <a:ext uri="{FF2B5EF4-FFF2-40B4-BE49-F238E27FC236}">
                <a16:creationId xmlns:a16="http://schemas.microsoft.com/office/drawing/2014/main" id="{C816F359-7692-6276-AF81-D6C63B55398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53" y="1620982"/>
            <a:ext cx="5239475" cy="480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223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72C21-A020-CF94-F4D6-590C3D5F6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082B3D-CEB9-7280-1B2A-1C56E7E93C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08B900-B24B-5381-262C-AACC3F1BD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176FD-9BE1-E5E5-F713-619AD45BB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E578C1-AFFF-1B1B-88F7-DD030C904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86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B6E028-24D4-C46F-0284-E292217D2E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9D41DA-CE08-E1E3-9887-87E1EF2E8D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882F5-1147-1D03-5F0D-E171F3E17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E9181-8190-765A-6526-B85FC5A6C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966F5-1D07-8FDC-AD68-15936F5DA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447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A7E6E76-1C13-491A-C4F1-9F238CDD05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A blue face with white hands and a yellow triangle with white text&#10;&#10;Description automatically generated">
            <a:extLst>
              <a:ext uri="{FF2B5EF4-FFF2-40B4-BE49-F238E27FC236}">
                <a16:creationId xmlns:a16="http://schemas.microsoft.com/office/drawing/2014/main" id="{8FF550FC-7E5C-F7C6-06AB-44A63E5AE0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623" y="5130140"/>
            <a:ext cx="1780798" cy="163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528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4DAFC-3ABD-4E7D-5146-5EFE86C15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AE64EC-0347-DC14-394F-D50C3F10D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E7DE49-4919-83DE-B699-F96B7B8AD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6BB5B-0F25-E169-03D9-64C167FC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7D8F4-3BCE-237E-7E6E-DD78B10BF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965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2FA3B-6A27-9220-4C04-5986D8E44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40352-C1D9-CC71-DB7A-718AC5DC41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2125D6-5C80-8213-E626-828516E60A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67CE41-C9C3-E7E8-A06C-C4E7595D2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EDA3C0-3701-542E-AC84-B6AE66381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E44658-FC2C-4570-DDF4-6D57F0607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974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4FE0D-D094-C535-C03F-12074C83E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532606-3921-C0B1-3894-4BB99E02FA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DE3C4B-B6E2-42CA-59D4-BE940EF59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CFB24E-96AA-8E96-85D2-3AC44526F2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728BCE-F72C-F269-983D-CB843751BB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4A7D0C-5267-D090-5276-82ED477A3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624231-2C7D-57A4-4E4F-CAF355BE9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ED4D0F-5C43-976A-BC42-E0F567D65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90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9CA63-E3EE-4FC2-77D0-B6BAC695B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C041C1-1A8F-FB86-5ED9-12F117711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FEB5C2-9AC0-0DBB-2525-C4711F45C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FB6024-886C-AB03-74A0-CF0B06089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979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44ECAC-1A0A-067C-2198-30D45F7E9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B7DDB0-36A6-271A-D3AA-7A418C221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FE6886-4982-49DD-1186-DD5371705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723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54083-C9C1-EBCC-38A7-96A5DC3ED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B13CE-5B01-BFB9-B295-FB7765356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944C1F-66D1-E1B8-007B-9B72A63969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532B72-EBC8-DBA2-2BF0-E264B1B06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1BFC4-2CEB-C7A1-1FD3-6E03822CA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4D6AC2-16E6-4E4D-B93A-D794EF6F1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786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30FD1-E0F1-68B8-A61E-E6F855112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913505-8B2C-A7AB-9B5E-3B7029E518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AEAE45-CCCB-64C6-8FED-E255776BB1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27B73E-1A15-67AE-BCEC-2664835AA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DD8C-654A-B431-0C50-C6574AC78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2D8901-127E-C8D2-F7F5-EB5493184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20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DEA6CD-85AF-1FF5-B5DB-3FB7C2C62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0771F1-9605-10E9-47F7-330A2B89ED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46DFC-5569-F582-93AB-A2CA82479C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9F9C0-2CEA-0EFC-D18D-E4261E39C0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CD38E-BA72-367C-96EF-23A7EB6EA6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94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8C6E6-4944-C2FC-02E3-FA5C6D26803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00986" y="1400537"/>
            <a:ext cx="8291321" cy="1640523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6000" b="1" dirty="0">
                <a:solidFill>
                  <a:schemeClr val="bg1"/>
                </a:solidFill>
                <a:latin typeface="Montserrat ExtraBold" pitchFamily="2" charset="77"/>
              </a:rPr>
              <a:t>Tackling </a:t>
            </a:r>
            <a:br>
              <a:rPr lang="en-GB" sz="6000" b="1" dirty="0">
                <a:solidFill>
                  <a:schemeClr val="bg1"/>
                </a:solidFill>
                <a:latin typeface="Montserrat ExtraBold" pitchFamily="2" charset="77"/>
              </a:rPr>
            </a:br>
            <a:r>
              <a:rPr lang="en-GB" sz="6000" b="1" dirty="0">
                <a:solidFill>
                  <a:schemeClr val="bg1"/>
                </a:solidFill>
                <a:latin typeface="Montserrat ExtraBold" pitchFamily="2" charset="77"/>
              </a:rPr>
              <a:t>Online Hate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A09193-2879-454F-8CE0-94E4D104F7BF}"/>
              </a:ext>
            </a:extLst>
          </p:cNvPr>
          <p:cNvSpPr/>
          <p:nvPr/>
        </p:nvSpPr>
        <p:spPr>
          <a:xfrm>
            <a:off x="527988" y="3298978"/>
            <a:ext cx="3470796" cy="387178"/>
          </a:xfrm>
          <a:prstGeom prst="rect">
            <a:avLst/>
          </a:prstGeom>
          <a:solidFill>
            <a:srgbClr val="FF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B546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4DC5DE-2EB4-2F4F-9281-6B328EF3448D}"/>
              </a:ext>
            </a:extLst>
          </p:cNvPr>
          <p:cNvSpPr/>
          <p:nvPr/>
        </p:nvSpPr>
        <p:spPr>
          <a:xfrm>
            <a:off x="527988" y="3686155"/>
            <a:ext cx="3330753" cy="315375"/>
          </a:xfrm>
          <a:prstGeom prst="rect">
            <a:avLst/>
          </a:prstGeom>
          <a:solidFill>
            <a:srgbClr val="FF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B546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1166A13-CFB9-7347-800C-9D76FA6F4259}"/>
              </a:ext>
            </a:extLst>
          </p:cNvPr>
          <p:cNvSpPr/>
          <p:nvPr/>
        </p:nvSpPr>
        <p:spPr>
          <a:xfrm>
            <a:off x="527988" y="3978876"/>
            <a:ext cx="2622298" cy="401594"/>
          </a:xfrm>
          <a:prstGeom prst="rect">
            <a:avLst/>
          </a:prstGeom>
          <a:solidFill>
            <a:srgbClr val="FF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B546"/>
              </a:solidFill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EC853AD9-0C0A-104D-8E07-EB50998978D7}"/>
              </a:ext>
            </a:extLst>
          </p:cNvPr>
          <p:cNvSpPr txBox="1">
            <a:spLocks/>
          </p:cNvSpPr>
          <p:nvPr/>
        </p:nvSpPr>
        <p:spPr>
          <a:xfrm>
            <a:off x="618774" y="3298978"/>
            <a:ext cx="3631264" cy="1270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580"/>
              </a:lnSpc>
            </a:pPr>
            <a:r>
              <a:rPr lang="en-GB" sz="2000" b="1" dirty="0"/>
              <a:t>LO: To understand online hate and the role we can play to help stop it</a:t>
            </a:r>
          </a:p>
        </p:txBody>
      </p:sp>
    </p:spTree>
    <p:extLst>
      <p:ext uri="{BB962C8B-B14F-4D97-AF65-F5344CB8AC3E}">
        <p14:creationId xmlns:p14="http://schemas.microsoft.com/office/powerpoint/2010/main" val="40398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A06A21-9F70-6B4F-B08A-337403901DD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9110571" cy="4351338"/>
          </a:xfrm>
        </p:spPr>
        <p:txBody>
          <a:bodyPr/>
          <a:lstStyle/>
          <a:p>
            <a:pPr marL="0" indent="0" defTabSz="806400">
              <a:buNone/>
            </a:pPr>
            <a:r>
              <a:rPr lang="en-US" dirty="0"/>
              <a:t>Let's do question 1 together.</a:t>
            </a:r>
          </a:p>
          <a:p>
            <a:pPr marL="0" indent="0" defTabSz="806400">
              <a:buNone/>
            </a:pPr>
            <a:endParaRPr lang="en-US" dirty="0">
              <a:ea typeface="+mn-lt"/>
              <a:cs typeface="+mn-lt"/>
            </a:endParaRPr>
          </a:p>
          <a:p>
            <a:pPr marL="0" indent="0" defTabSz="806400">
              <a:buNone/>
            </a:pPr>
            <a:r>
              <a:rPr lang="en-US" dirty="0">
                <a:ea typeface="+mn-lt"/>
                <a:cs typeface="+mn-lt"/>
              </a:rPr>
              <a:t>There are </a:t>
            </a:r>
            <a:r>
              <a:rPr lang="en-US" b="1" dirty="0">
                <a:solidFill>
                  <a:srgbClr val="6633FF"/>
                </a:solidFill>
                <a:ea typeface="+mn-lt"/>
              </a:rPr>
              <a:t>10 questions in total </a:t>
            </a:r>
            <a:r>
              <a:rPr lang="en-US" dirty="0">
                <a:ea typeface="+mn-lt"/>
                <a:cs typeface="+mn-lt"/>
              </a:rPr>
              <a:t>to answer. The class will answer the first one together to get familiar with the quiz.</a:t>
            </a:r>
          </a:p>
          <a:p>
            <a:pPr marL="0" indent="0" defTabSz="806400">
              <a:buNone/>
            </a:pPr>
            <a:endParaRPr lang="en-US" dirty="0">
              <a:ea typeface="+mn-lt"/>
              <a:cs typeface="+mn-lt"/>
            </a:endParaRPr>
          </a:p>
          <a:p>
            <a:pPr marL="0" indent="0" defTabSz="806400">
              <a:buNone/>
            </a:pPr>
            <a:r>
              <a:rPr lang="en-US" dirty="0">
                <a:ea typeface="+mn-lt"/>
                <a:cs typeface="+mn-lt"/>
              </a:rPr>
              <a:t>You will have to complete </a:t>
            </a:r>
            <a:r>
              <a:rPr lang="en-US" b="1" dirty="0">
                <a:solidFill>
                  <a:srgbClr val="6633FF"/>
                </a:solidFill>
                <a:ea typeface="+mn-lt"/>
                <a:cs typeface="+mn-lt"/>
              </a:rPr>
              <a:t>all</a:t>
            </a:r>
            <a:r>
              <a:rPr lang="en-US" dirty="0">
                <a:ea typeface="+mn-lt"/>
                <a:cs typeface="+mn-lt"/>
              </a:rPr>
              <a:t> questions as you go, but as a group, you must </a:t>
            </a:r>
            <a:r>
              <a:rPr lang="en-US" b="1" dirty="0">
                <a:solidFill>
                  <a:srgbClr val="6633FF"/>
                </a:solidFill>
                <a:ea typeface="+mn-lt"/>
                <a:cs typeface="+mn-lt"/>
              </a:rPr>
              <a:t>choose 5 </a:t>
            </a:r>
            <a:r>
              <a:rPr lang="en-US" dirty="0">
                <a:ea typeface="+mn-lt"/>
                <a:cs typeface="+mn-lt"/>
              </a:rPr>
              <a:t>of these questions that you will discuss in more detail.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B724D2-28F9-6148-8ACC-4025672736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989" y="546100"/>
            <a:ext cx="2882900" cy="28829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B6C6BD2-3A2F-A536-FB99-C9FF28CF76C5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is online hate?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BD78A3F-FC2A-AE9D-5B8E-4DD43B792F3A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626723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1E0A43-3115-C625-0C7D-03E26CDA661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59999" y="1825200"/>
            <a:ext cx="11526317" cy="461202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Read and answer all quiz questions on the computer. As you answer, choose 5 questions to discuss in detail.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For the 5 questions you choose, also read the 'What you need to know' section.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For the 5 questions you choose, under 'Questions to discuss', also choose 1 discussion point.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Fill out the </a:t>
            </a:r>
            <a:r>
              <a:rPr lang="en-US" sz="2600" b="1" dirty="0">
                <a:solidFill>
                  <a:srgbClr val="6633FF"/>
                </a:solidFill>
              </a:rPr>
              <a:t>Questions to Discuss</a:t>
            </a:r>
            <a:r>
              <a:rPr lang="en-US" sz="2600" dirty="0">
                <a:solidFill>
                  <a:srgbClr val="6633FF"/>
                </a:solidFill>
              </a:rPr>
              <a:t> </a:t>
            </a:r>
            <a:r>
              <a:rPr lang="en-US" sz="2600" dirty="0"/>
              <a:t>handout with the question number, discussion point you've chosen and your group's answer.</a:t>
            </a:r>
            <a:endParaRPr lang="en-US" sz="2600" i="1" dirty="0">
              <a:solidFill>
                <a:srgbClr val="70599B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E84F2FC-49FF-F1E9-7A7D-F6CD0A654564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is online hate?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865A302-D1AF-1D21-13FF-104ECAF4E66A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2</a:t>
            </a:r>
          </a:p>
        </p:txBody>
      </p:sp>
      <p:sp>
        <p:nvSpPr>
          <p:cNvPr id="5" name="Rounded Rectangle 7">
            <a:extLst>
              <a:ext uri="{FF2B5EF4-FFF2-40B4-BE49-F238E27FC236}">
                <a16:creationId xmlns:a16="http://schemas.microsoft.com/office/drawing/2014/main" id="{0AB78A72-E861-4C4B-82DA-0619FD639FB1}"/>
              </a:ext>
            </a:extLst>
          </p:cNvPr>
          <p:cNvSpPr/>
          <p:nvPr/>
        </p:nvSpPr>
        <p:spPr>
          <a:xfrm>
            <a:off x="305683" y="5032011"/>
            <a:ext cx="8068776" cy="1111045"/>
          </a:xfrm>
          <a:prstGeom prst="roundRect">
            <a:avLst>
              <a:gd name="adj" fmla="val 4968"/>
            </a:avLst>
          </a:prstGeom>
          <a:solidFill>
            <a:srgbClr val="70599B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74732F-200E-9644-8AE2-35699D88DBA1}"/>
              </a:ext>
            </a:extLst>
          </p:cNvPr>
          <p:cNvSpPr txBox="1"/>
          <p:nvPr/>
        </p:nvSpPr>
        <p:spPr>
          <a:xfrm>
            <a:off x="415089" y="5166267"/>
            <a:ext cx="8265188" cy="976789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2600" i="1" dirty="0">
                <a:solidFill>
                  <a:srgbClr val="6633FF"/>
                </a:solidFill>
              </a:rPr>
              <a:t>Extension: Work together to find 5 or more helpful online </a:t>
            </a:r>
            <a:br>
              <a:rPr lang="en-US" sz="2600" i="1" dirty="0">
                <a:solidFill>
                  <a:srgbClr val="6633FF"/>
                </a:solidFill>
              </a:rPr>
            </a:br>
            <a:r>
              <a:rPr lang="en-US" sz="2600" i="1" dirty="0">
                <a:solidFill>
                  <a:srgbClr val="6633FF"/>
                </a:solidFill>
              </a:rPr>
              <a:t>resources that can support victims of online hate.</a:t>
            </a:r>
          </a:p>
        </p:txBody>
      </p:sp>
    </p:spTree>
    <p:extLst>
      <p:ext uri="{BB962C8B-B14F-4D97-AF65-F5344CB8AC3E}">
        <p14:creationId xmlns:p14="http://schemas.microsoft.com/office/powerpoint/2010/main" val="1429409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1688516-D68D-F3CB-8252-D7EE1D06080F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563958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On your own, write one sentence that </a:t>
            </a:r>
            <a:r>
              <a:rPr lang="en-US" dirty="0" err="1"/>
              <a:t>summarises</a:t>
            </a:r>
            <a:r>
              <a:rPr lang="en-US" dirty="0"/>
              <a:t> what you've learned or read while doing the quiz.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4CB0CA1-9A07-0743-A9C2-D218C20A87EB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AC96FC2-C23F-1C4A-8B68-2BD8056967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544" y="782784"/>
            <a:ext cx="3793289" cy="379328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7EC17FD-1906-EE1A-73CD-D7371CB03B57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Plenary</a:t>
            </a:r>
          </a:p>
        </p:txBody>
      </p:sp>
    </p:spTree>
    <p:extLst>
      <p:ext uri="{BB962C8B-B14F-4D97-AF65-F5344CB8AC3E}">
        <p14:creationId xmlns:p14="http://schemas.microsoft.com/office/powerpoint/2010/main" val="1001356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CC9E8A5-8E04-4937-2759-30AE0AE6D184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61932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Get into your quiz groups.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Review your discussion points and answers so that everyone in the group is on the same page.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See if you can add anything else to your answer.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093CE2A-240B-874F-B447-D81A5E18EF79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D6A45E-3C3E-8742-979A-57559C3E87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10900" y="808184"/>
            <a:ext cx="3048000" cy="304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6D4E93A-E8A0-A373-7127-F69764D046AB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</a:p>
        </p:txBody>
      </p:sp>
    </p:spTree>
    <p:extLst>
      <p:ext uri="{BB962C8B-B14F-4D97-AF65-F5344CB8AC3E}">
        <p14:creationId xmlns:p14="http://schemas.microsoft.com/office/powerpoint/2010/main" val="2260523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88580-AB2B-0A12-6F4A-207E4F94CC6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65869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Let's discuss the quiz discussion points.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Tell us what discussion point you chose and how you answered.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your group chose the same question, raise your hand to share your response.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FAAF65A-4396-814D-ACA7-F9446968814F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DCBCDE-D235-BB45-93D1-9FB69072BC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900" y="1190625"/>
            <a:ext cx="3352800" cy="33528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C24A55D-6B88-FDD2-37BA-FB8E1EDC5C02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Sharing Knowledge</a:t>
            </a:r>
          </a:p>
        </p:txBody>
      </p:sp>
    </p:spTree>
    <p:extLst>
      <p:ext uri="{BB962C8B-B14F-4D97-AF65-F5344CB8AC3E}">
        <p14:creationId xmlns:p14="http://schemas.microsoft.com/office/powerpoint/2010/main" val="137555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31CA2-22B7-6EF0-17DD-B6DB2D9BE57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460500"/>
            <a:ext cx="90380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Clr>
                <a:srgbClr val="70599B"/>
              </a:buClr>
              <a:buNone/>
            </a:pPr>
            <a:r>
              <a:rPr lang="en-GB" dirty="0"/>
              <a:t>In your notebook:</a:t>
            </a:r>
          </a:p>
          <a:p>
            <a:pPr marL="0" indent="0">
              <a:buClr>
                <a:srgbClr val="70599B"/>
              </a:buClr>
              <a:buNone/>
            </a:pPr>
            <a:endParaRPr lang="en-GB" dirty="0"/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GB" dirty="0"/>
              <a:t>Summarise </a:t>
            </a:r>
            <a:r>
              <a:rPr lang="en-GB" b="1" dirty="0">
                <a:solidFill>
                  <a:srgbClr val="6633FF"/>
                </a:solidFill>
              </a:rPr>
              <a:t>1 to 3 </a:t>
            </a:r>
            <a:r>
              <a:rPr lang="en-GB" dirty="0"/>
              <a:t>points that you think are </a:t>
            </a:r>
            <a:br>
              <a:rPr lang="en-GB" dirty="0"/>
            </a:br>
            <a:r>
              <a:rPr lang="en-GB" dirty="0"/>
              <a:t>most important to remember about online hate.</a:t>
            </a:r>
          </a:p>
          <a:p>
            <a:pPr marL="514350" indent="-514350">
              <a:buClr>
                <a:srgbClr val="70599B"/>
              </a:buClr>
              <a:buAutoNum type="arabicPeriod"/>
            </a:pPr>
            <a:endParaRPr lang="en-GB" dirty="0"/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GB" dirty="0"/>
              <a:t>List </a:t>
            </a:r>
            <a:r>
              <a:rPr lang="en-GB" b="1" dirty="0">
                <a:solidFill>
                  <a:srgbClr val="6633FF"/>
                </a:solidFill>
              </a:rPr>
              <a:t>3 to 5 </a:t>
            </a:r>
            <a:r>
              <a:rPr lang="en-GB" dirty="0"/>
              <a:t>actions someone could take to tackle online hate in positive ways.</a:t>
            </a:r>
          </a:p>
          <a:p>
            <a:pPr marL="514350" indent="-514350">
              <a:buClr>
                <a:srgbClr val="70599B"/>
              </a:buClr>
              <a:buAutoNum type="arabicPeriod"/>
            </a:pPr>
            <a:endParaRPr lang="en-GB" dirty="0"/>
          </a:p>
          <a:p>
            <a:pPr marL="0" indent="0">
              <a:buClr>
                <a:srgbClr val="70599B"/>
              </a:buClr>
              <a:buNone/>
            </a:pPr>
            <a:r>
              <a:rPr lang="en-GB" dirty="0"/>
              <a:t>Raise your hand when you're finished to get it checked.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3B14CC-7301-1E49-96D3-5D00B5EB6B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511" y="365125"/>
            <a:ext cx="3175000" cy="3175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22C815E-7724-AC19-62DB-66C396F0F713}"/>
              </a:ext>
            </a:extLst>
          </p:cNvPr>
          <p:cNvSpPr txBox="1">
            <a:spLocks/>
          </p:cNvSpPr>
          <p:nvPr/>
        </p:nvSpPr>
        <p:spPr>
          <a:xfrm>
            <a:off x="360000" y="0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Plenary Exit Slip</a:t>
            </a:r>
          </a:p>
        </p:txBody>
      </p:sp>
    </p:spTree>
    <p:extLst>
      <p:ext uri="{BB962C8B-B14F-4D97-AF65-F5344CB8AC3E}">
        <p14:creationId xmlns:p14="http://schemas.microsoft.com/office/powerpoint/2010/main" val="2037838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27751-73A1-F94E-AE18-752FB5EB89F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93700" y="1460074"/>
            <a:ext cx="4886345" cy="18030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/>
              <a:t>In your notebook, create a word cloud around the term ‘online hate’. Write down everything you know about online hate.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F1474B5-D658-5ECC-A5AC-68116740748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60000" y="0"/>
            <a:ext cx="10960100" cy="1325563"/>
          </a:xfrm>
        </p:spPr>
        <p:txBody>
          <a:bodyPr anchor="b"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4C79C45-95FD-C7C4-42C7-F349643734D9}"/>
              </a:ext>
            </a:extLst>
          </p:cNvPr>
          <p:cNvCxnSpPr>
            <a:cxnSpLocks/>
          </p:cNvCxnSpPr>
          <p:nvPr/>
        </p:nvCxnSpPr>
        <p:spPr>
          <a:xfrm>
            <a:off x="5218879" y="3321240"/>
            <a:ext cx="6381459" cy="0"/>
          </a:xfrm>
          <a:prstGeom prst="line">
            <a:avLst/>
          </a:prstGeom>
          <a:ln w="25400">
            <a:solidFill>
              <a:srgbClr val="0077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1423297-FA82-78A4-6EB7-8E2CA6F5B420}"/>
              </a:ext>
            </a:extLst>
          </p:cNvPr>
          <p:cNvCxnSpPr>
            <a:cxnSpLocks/>
          </p:cNvCxnSpPr>
          <p:nvPr/>
        </p:nvCxnSpPr>
        <p:spPr>
          <a:xfrm>
            <a:off x="8395010" y="1884677"/>
            <a:ext cx="0" cy="2876604"/>
          </a:xfrm>
          <a:prstGeom prst="line">
            <a:avLst/>
          </a:prstGeom>
          <a:ln w="25400">
            <a:solidFill>
              <a:srgbClr val="0077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E6F0433-AC35-3AD1-0773-21C3B694946F}"/>
              </a:ext>
            </a:extLst>
          </p:cNvPr>
          <p:cNvCxnSpPr>
            <a:cxnSpLocks/>
          </p:cNvCxnSpPr>
          <p:nvPr/>
        </p:nvCxnSpPr>
        <p:spPr>
          <a:xfrm flipH="1">
            <a:off x="6489792" y="1953670"/>
            <a:ext cx="3574059" cy="2738617"/>
          </a:xfrm>
          <a:prstGeom prst="line">
            <a:avLst/>
          </a:prstGeom>
          <a:ln w="25400">
            <a:solidFill>
              <a:srgbClr val="0077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1B193B3-084E-4AA6-1342-544AAD310CEB}"/>
              </a:ext>
            </a:extLst>
          </p:cNvPr>
          <p:cNvCxnSpPr>
            <a:cxnSpLocks/>
          </p:cNvCxnSpPr>
          <p:nvPr/>
        </p:nvCxnSpPr>
        <p:spPr>
          <a:xfrm>
            <a:off x="6843651" y="1884676"/>
            <a:ext cx="3220200" cy="2873129"/>
          </a:xfrm>
          <a:prstGeom prst="line">
            <a:avLst/>
          </a:prstGeom>
          <a:ln w="25400">
            <a:solidFill>
              <a:srgbClr val="0077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C9D9CE10-F35C-504A-B187-08BA5F9B70CB}"/>
              </a:ext>
            </a:extLst>
          </p:cNvPr>
          <p:cNvSpPr/>
          <p:nvPr/>
        </p:nvSpPr>
        <p:spPr>
          <a:xfrm>
            <a:off x="5922196" y="2872409"/>
            <a:ext cx="4974826" cy="940319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428A0"/>
              </a:solidFill>
              <a:highlight>
                <a:srgbClr val="1428A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9C788D-ECF1-4741-AA94-6F588DE5DDC3}"/>
              </a:ext>
            </a:extLst>
          </p:cNvPr>
          <p:cNvSpPr txBox="1"/>
          <p:nvPr/>
        </p:nvSpPr>
        <p:spPr>
          <a:xfrm>
            <a:off x="6211717" y="2802192"/>
            <a:ext cx="497482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 Hate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ed Rectangle 7">
            <a:extLst>
              <a:ext uri="{FF2B5EF4-FFF2-40B4-BE49-F238E27FC236}">
                <a16:creationId xmlns:a16="http://schemas.microsoft.com/office/drawing/2014/main" id="{E5F15B0E-45CF-0E4A-9314-C6022659147F}"/>
              </a:ext>
            </a:extLst>
          </p:cNvPr>
          <p:cNvSpPr/>
          <p:nvPr/>
        </p:nvSpPr>
        <p:spPr>
          <a:xfrm>
            <a:off x="271605" y="3452233"/>
            <a:ext cx="4167926" cy="2123814"/>
          </a:xfrm>
          <a:prstGeom prst="roundRect">
            <a:avLst>
              <a:gd name="adj" fmla="val 4968"/>
            </a:avLst>
          </a:prstGeom>
          <a:solidFill>
            <a:srgbClr val="70599B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71C638-EAC1-E54B-B0EA-F47DCEA56B86}"/>
              </a:ext>
            </a:extLst>
          </p:cNvPr>
          <p:cNvSpPr txBox="1"/>
          <p:nvPr/>
        </p:nvSpPr>
        <p:spPr>
          <a:xfrm>
            <a:off x="463433" y="3574310"/>
            <a:ext cx="4167925" cy="1823616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GB" sz="2800" i="1" dirty="0">
                <a:solidFill>
                  <a:srgbClr val="6633FF"/>
                </a:solidFill>
              </a:rPr>
              <a:t>Extension: Using what you've heard, explain whether you think online hate is legal or not.</a:t>
            </a:r>
          </a:p>
        </p:txBody>
      </p:sp>
    </p:spTree>
    <p:extLst>
      <p:ext uri="{BB962C8B-B14F-4D97-AF65-F5344CB8AC3E}">
        <p14:creationId xmlns:p14="http://schemas.microsoft.com/office/powerpoint/2010/main" val="1626568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92AB5-703E-2DE4-FCD8-E71F193167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5126400" cy="317188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Clr>
                <a:srgbClr val="6633FF"/>
              </a:buClr>
              <a:buNone/>
            </a:pPr>
            <a:r>
              <a:rPr lang="en-GB" dirty="0"/>
              <a:t>With your group:</a:t>
            </a:r>
          </a:p>
          <a:p>
            <a:pPr>
              <a:buClr>
                <a:srgbClr val="6633FF"/>
              </a:buClr>
            </a:pPr>
            <a:r>
              <a:rPr lang="en-GB" dirty="0"/>
              <a:t>Read the scenario</a:t>
            </a:r>
          </a:p>
          <a:p>
            <a:pPr>
              <a:buClr>
                <a:srgbClr val="6633FF"/>
              </a:buClr>
            </a:pPr>
            <a:r>
              <a:rPr lang="en-GB" dirty="0"/>
              <a:t>Discuss the questions and answer them</a:t>
            </a:r>
          </a:p>
          <a:p>
            <a:pPr>
              <a:buClr>
                <a:srgbClr val="6633FF"/>
              </a:buClr>
            </a:pPr>
            <a:r>
              <a:rPr lang="en-GB" dirty="0"/>
              <a:t>Write your responses to share with the class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E483096-B174-D84F-8888-CC21123DB459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1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7668FFC-98CD-FC98-2747-8A385551394F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Talk about online hate</a:t>
            </a:r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D2ECE3A1-73C1-3E40-BB92-3B26B8F3D061}"/>
              </a:ext>
            </a:extLst>
          </p:cNvPr>
          <p:cNvSpPr/>
          <p:nvPr/>
        </p:nvSpPr>
        <p:spPr>
          <a:xfrm>
            <a:off x="6959662" y="1427277"/>
            <a:ext cx="4616388" cy="3171883"/>
          </a:xfrm>
          <a:prstGeom prst="roundRect">
            <a:avLst>
              <a:gd name="adj" fmla="val 4968"/>
            </a:avLst>
          </a:prstGeom>
          <a:solidFill>
            <a:srgbClr val="70599B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D5B365-DA86-D045-BE19-89DDA03871B8}"/>
              </a:ext>
            </a:extLst>
          </p:cNvPr>
          <p:cNvSpPr txBox="1"/>
          <p:nvPr/>
        </p:nvSpPr>
        <p:spPr>
          <a:xfrm>
            <a:off x="7263050" y="1629455"/>
            <a:ext cx="405705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800" i="1" dirty="0">
                <a:solidFill>
                  <a:srgbClr val="6633FF"/>
                </a:solidFill>
              </a:rPr>
              <a:t>Extension: With your group, discuss whether you've ever seen hate online. What did you do in the moment and what could you do differently?</a:t>
            </a:r>
          </a:p>
        </p:txBody>
      </p:sp>
    </p:spTree>
    <p:extLst>
      <p:ext uri="{BB962C8B-B14F-4D97-AF65-F5344CB8AC3E}">
        <p14:creationId xmlns:p14="http://schemas.microsoft.com/office/powerpoint/2010/main" val="371655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92AB5-703E-2DE4-FCD8-E71F193167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5089" y="1825625"/>
            <a:ext cx="6214241" cy="119084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</a:rPr>
              <a:t>Let's read and discuss.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97F092A-E88C-F24A-AE8F-D49B7370214E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1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6B9BBA8-E1E1-BAF0-AF9F-6D2EDC27AE9C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Scenario 1</a:t>
            </a:r>
          </a:p>
        </p:txBody>
      </p:sp>
    </p:spTree>
    <p:extLst>
      <p:ext uri="{BB962C8B-B14F-4D97-AF65-F5344CB8AC3E}">
        <p14:creationId xmlns:p14="http://schemas.microsoft.com/office/powerpoint/2010/main" val="3382063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92AB5-703E-2DE4-FCD8-E71F193167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5089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Let's read and discuss.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6A19BF-89B0-2AD7-F299-19307A696CBE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Scenario 2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62D2CC1-70FC-C2CA-B59F-7D7283267FBD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1</a:t>
            </a:r>
          </a:p>
        </p:txBody>
      </p:sp>
    </p:spTree>
    <p:extLst>
      <p:ext uri="{BB962C8B-B14F-4D97-AF65-F5344CB8AC3E}">
        <p14:creationId xmlns:p14="http://schemas.microsoft.com/office/powerpoint/2010/main" val="1695605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92AB5-703E-2DE4-FCD8-E71F193167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5089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Let's read and discuss.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33A75E0-16CA-1AA3-84AF-20F308118382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Scenario 3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22988FE-4148-0ED3-E4CB-5A5648FCB9EE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1</a:t>
            </a:r>
          </a:p>
        </p:txBody>
      </p:sp>
    </p:spTree>
    <p:extLst>
      <p:ext uri="{BB962C8B-B14F-4D97-AF65-F5344CB8AC3E}">
        <p14:creationId xmlns:p14="http://schemas.microsoft.com/office/powerpoint/2010/main" val="459508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E98E82B-FFEA-B0C7-0907-FF48FDDF48CA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791625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Based on the scenarios, what are some actions people can take to tackle hate they see or experience online?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6633FF"/>
                </a:solidFill>
              </a:rPr>
              <a:t>Let's create a Code to Tackling Online Hate!</a:t>
            </a:r>
          </a:p>
          <a:p>
            <a:pPr>
              <a:buClr>
                <a:srgbClr val="6633FF"/>
              </a:buClr>
            </a:pPr>
            <a:r>
              <a:rPr lang="en-US" dirty="0">
                <a:solidFill>
                  <a:srgbClr val="6633FF"/>
                </a:solidFill>
              </a:rPr>
              <a:t> </a:t>
            </a:r>
          </a:p>
          <a:p>
            <a:pPr>
              <a:buClr>
                <a:srgbClr val="6633FF"/>
              </a:buClr>
            </a:pPr>
            <a:r>
              <a:rPr lang="en-US" dirty="0"/>
              <a:t> </a:t>
            </a:r>
          </a:p>
          <a:p>
            <a:pPr>
              <a:buClr>
                <a:srgbClr val="6633FF"/>
              </a:buClr>
            </a:pPr>
            <a:r>
              <a:rPr lang="en-US" dirty="0"/>
              <a:t> </a:t>
            </a:r>
          </a:p>
          <a:p>
            <a:pPr>
              <a:buClr>
                <a:srgbClr val="6633FF"/>
              </a:buClr>
            </a:pPr>
            <a:r>
              <a:rPr lang="en-US" dirty="0"/>
              <a:t>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1085E18-C04E-994B-A82F-6655428F2B45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1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5074F91-3F5E-491F-758D-BF86A0FD8588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Plenary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49A538C-E9D4-01E5-0943-DC49CC4262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4141" y="1068861"/>
            <a:ext cx="2360139" cy="236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330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C856553-C209-6203-2FF8-93E06038F81F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47835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Thinking about the code we created, what do you think are the </a:t>
            </a:r>
            <a:r>
              <a:rPr lang="en-US" b="1" dirty="0">
                <a:solidFill>
                  <a:srgbClr val="6633FF"/>
                </a:solidFill>
              </a:rPr>
              <a:t>top 3</a:t>
            </a:r>
            <a:r>
              <a:rPr lang="en-US" dirty="0">
                <a:solidFill>
                  <a:srgbClr val="6633FF"/>
                </a:solidFill>
              </a:rPr>
              <a:t> </a:t>
            </a:r>
            <a:r>
              <a:rPr lang="en-US" dirty="0"/>
              <a:t>actions someone could take to tackle online hate?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3FE8012-9C6B-C248-9FE7-09F5E299BFAA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E708CB-570D-2D41-A028-43ECBD23DD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400" y="616381"/>
            <a:ext cx="4254500" cy="4254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8DEB705-74F6-154F-BDFA-F5C6129619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255044"/>
            <a:ext cx="3492500" cy="34925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1EDF782-338D-1AED-92BA-726AC1659FE6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</a:p>
        </p:txBody>
      </p:sp>
    </p:spTree>
    <p:extLst>
      <p:ext uri="{BB962C8B-B14F-4D97-AF65-F5344CB8AC3E}">
        <p14:creationId xmlns:p14="http://schemas.microsoft.com/office/powerpoint/2010/main" val="4086279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3930307-D208-2503-E84A-1B7DC4230E1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4"/>
            <a:ext cx="9393600" cy="477936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/>
              <a:t>In your group: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GB" dirty="0"/>
              <a:t>Go to</a:t>
            </a:r>
            <a:r>
              <a:rPr lang="en-GB" dirty="0">
                <a:solidFill>
                  <a:srgbClr val="70599B"/>
                </a:solidFill>
              </a:rPr>
              <a:t> </a:t>
            </a:r>
            <a:r>
              <a:rPr lang="en-GB" b="1" dirty="0">
                <a:solidFill>
                  <a:srgbClr val="6633FF"/>
                </a:solidFill>
              </a:rPr>
              <a:t>internetmatters.org </a:t>
            </a:r>
            <a:r>
              <a:rPr lang="en-GB" dirty="0"/>
              <a:t>and search ‘online hate’</a:t>
            </a:r>
          </a:p>
          <a:p>
            <a:pPr marL="514350" indent="-514350">
              <a:buClr>
                <a:srgbClr val="6633FF"/>
              </a:buClr>
              <a:buFont typeface="+mj-lt"/>
              <a:buAutoNum type="arabicPeriod"/>
            </a:pPr>
            <a:r>
              <a:rPr lang="en-GB" dirty="0"/>
              <a:t>Click the link that says </a:t>
            </a:r>
            <a:r>
              <a:rPr lang="en-GB" b="1" dirty="0">
                <a:solidFill>
                  <a:srgbClr val="6633FF"/>
                </a:solidFill>
              </a:rPr>
              <a:t>‘Tackling online hate quiz’</a:t>
            </a:r>
          </a:p>
          <a:p>
            <a:pPr marL="514350" indent="-514350">
              <a:buClr>
                <a:srgbClr val="6633FF"/>
              </a:buClr>
              <a:buFont typeface="+mj-lt"/>
              <a:buAutoNum type="arabicPeriod"/>
            </a:pPr>
            <a:r>
              <a:rPr lang="en-GB" dirty="0"/>
              <a:t>Choose your age group, 1-player, a team name and avatar then ‘Go to Questions'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Wait for instructions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7D1A34B-D9B6-934E-9D39-3817AE792D90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2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4BD7F3-3EAE-4924-5C4A-2FBADF3EE388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is online hate?</a:t>
            </a:r>
          </a:p>
        </p:txBody>
      </p:sp>
    </p:spTree>
    <p:extLst>
      <p:ext uri="{BB962C8B-B14F-4D97-AF65-F5344CB8AC3E}">
        <p14:creationId xmlns:p14="http://schemas.microsoft.com/office/powerpoint/2010/main" val="502292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dbc0e59-02d6-4b42-b0b0-462b7a285c36" xsi:nil="true"/>
    <lcf76f155ced4ddcb4097134ff3c332f xmlns="75cd02d9-b783-4e3d-ab7b-e8c32f5db2ed">
      <Terms xmlns="http://schemas.microsoft.com/office/infopath/2007/PartnerControls"/>
    </lcf76f155ced4ddcb4097134ff3c332f>
    <SharedWithUsers xmlns="3dbc0e59-02d6-4b42-b0b0-462b7a285c36">
      <UserInfo>
        <DisplayName>Sheena Peckham</DisplayName>
        <AccountId>16</AccountId>
        <AccountType/>
      </UserInfo>
      <UserInfo>
        <DisplayName>Ghislaine Bombusa</DisplayName>
        <AccountId>13</AccountId>
        <AccountType/>
      </UserInfo>
    </SharedWithUsers>
    <MediaLengthInSeconds xmlns="75cd02d9-b783-4e3d-ab7b-e8c32f5db2e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5226D7B19CC04E8356726D947DA6F4" ma:contentTypeVersion="18" ma:contentTypeDescription="Create a new document." ma:contentTypeScope="" ma:versionID="5be76545890a5dc7efe71e58beca4d57">
  <xsd:schema xmlns:xsd="http://www.w3.org/2001/XMLSchema" xmlns:xs="http://www.w3.org/2001/XMLSchema" xmlns:p="http://schemas.microsoft.com/office/2006/metadata/properties" xmlns:ns2="75cd02d9-b783-4e3d-ab7b-e8c32f5db2ed" xmlns:ns3="3dbc0e59-02d6-4b42-b0b0-462b7a285c36" targetNamespace="http://schemas.microsoft.com/office/2006/metadata/properties" ma:root="true" ma:fieldsID="cfb7dadc30dfcfb50ceb7ac94ada0912" ns2:_="" ns3:_="">
    <xsd:import namespace="75cd02d9-b783-4e3d-ab7b-e8c32f5db2ed"/>
    <xsd:import namespace="3dbc0e59-02d6-4b42-b0b0-462b7a285c3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cd02d9-b783-4e3d-ab7b-e8c32f5db2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e50e48a-81cd-4bbe-8b8e-998ab68a0ed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bc0e59-02d6-4b42-b0b0-462b7a285c3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a303f493-98ec-408e-9f32-2a5896a42c89}" ma:internalName="TaxCatchAll" ma:showField="CatchAllData" ma:web="3dbc0e59-02d6-4b42-b0b0-462b7a285c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EAD5BA-2D29-4375-A811-B7161F4D576D}">
  <ds:schemaRefs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  <ds:schemaRef ds:uri="http://purl.org/dc/elements/1.1/"/>
    <ds:schemaRef ds:uri="0edf3d6c-3d73-4745-8a81-9acc1ce3219d"/>
    <ds:schemaRef ds:uri="http://schemas.openxmlformats.org/package/2006/metadata/core-properties"/>
    <ds:schemaRef ds:uri="http://www.w3.org/XML/1998/namespace"/>
    <ds:schemaRef ds:uri="a9af4b66-6c41-4160-8419-5d931656af1b"/>
    <ds:schemaRef ds:uri="http://schemas.microsoft.com/office/2006/metadata/properties"/>
    <ds:schemaRef ds:uri="3dbc0e59-02d6-4b42-b0b0-462b7a285c36"/>
    <ds:schemaRef ds:uri="75cd02d9-b783-4e3d-ab7b-e8c32f5db2ed"/>
  </ds:schemaRefs>
</ds:datastoreItem>
</file>

<file path=customXml/itemProps2.xml><?xml version="1.0" encoding="utf-8"?>
<ds:datastoreItem xmlns:ds="http://schemas.openxmlformats.org/officeDocument/2006/customXml" ds:itemID="{4B392FE1-0578-4797-827A-587C2727E7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CD9934-B56C-4A62-851E-1E798F3560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cd02d9-b783-4e3d-ab7b-e8c32f5db2ed"/>
    <ds:schemaRef ds:uri="3dbc0e59-02d6-4b42-b0b0-462b7a285c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3346</TotalTime>
  <Words>594</Words>
  <Application>Microsoft Office PowerPoint</Application>
  <PresentationFormat>Widescreen</PresentationFormat>
  <Paragraphs>84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Montserrat ExtraBold</vt:lpstr>
      <vt:lpstr>Office Theme</vt:lpstr>
      <vt:lpstr>Tackling  Online Hate</vt:lpstr>
      <vt:lpstr>Starter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Tackling Online Hate</dc:title>
  <dc:creator>Sheena Peckham</dc:creator>
  <cp:lastModifiedBy>Sheena Peckham</cp:lastModifiedBy>
  <cp:revision>242</cp:revision>
  <dcterms:created xsi:type="dcterms:W3CDTF">2024-05-09T08:11:38Z</dcterms:created>
  <dcterms:modified xsi:type="dcterms:W3CDTF">2024-11-13T09:37:54Z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0x010100E25226D7B19CC04E8356726D947DA6F4</vt:lpwstr>
  </property>
  <property fmtid="{D5CDD505-2E9C-101B-9397-08002B2CF9AE}" pid="3" name="Order">
    <vt:r8>958800</vt:r8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MediaServiceImageTags">
    <vt:lpwstr/>
  </property>
</Properties>
</file>