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4.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7.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8.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1"/>
  </p:notesMasterIdLst>
  <p:sldIdLst>
    <p:sldId id="256" r:id="rId5"/>
    <p:sldId id="267" r:id="rId6"/>
    <p:sldId id="257" r:id="rId7"/>
    <p:sldId id="268" r:id="rId8"/>
    <p:sldId id="271" r:id="rId9"/>
    <p:sldId id="258" r:id="rId10"/>
    <p:sldId id="259" r:id="rId11"/>
    <p:sldId id="260" r:id="rId12"/>
    <p:sldId id="261" r:id="rId13"/>
    <p:sldId id="269" r:id="rId14"/>
    <p:sldId id="262" r:id="rId15"/>
    <p:sldId id="263" r:id="rId16"/>
    <p:sldId id="264" r:id="rId17"/>
    <p:sldId id="265" r:id="rId18"/>
    <p:sldId id="270" r:id="rId19"/>
    <p:sldId id="272"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7401401-7451-720A-C286-9EAA8BA32352}" name="Ghislaine Bombusa" initials="GB" userId="S::ghislaine.bombusa@internetmatters.org::731c9d83-953a-41a8-a8c3-c796db1fa172" providerId="AD"/>
  <p188:author id="{83F0E501-CDBD-B9B7-DD5E-279DCA4E6479}" name="Sheena Peckham" initials="SP" userId="S::sheena.peckham@internetmatters.org::6b5af47a-4b73-494d-9608-33ad3574fffc" providerId="AD"/>
  <p188:author id="{B650F808-0B00-E7AC-A748-E9C2082E8E2A}" name="Andy Pamplin" initials="AP" userId="e0c0ac9b10068be8" providerId="Windows Live"/>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31CCFD"/>
    <a:srgbClr val="243044"/>
    <a:srgbClr val="F4D639"/>
    <a:srgbClr val="31CCFF"/>
    <a:srgbClr val="71599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236" autoAdjust="0"/>
    <p:restoredTop sz="95072" autoAdjust="0"/>
  </p:normalViewPr>
  <p:slideViewPr>
    <p:cSldViewPr snapToGrid="0">
      <p:cViewPr>
        <p:scale>
          <a:sx n="110" d="100"/>
          <a:sy n="110" d="100"/>
        </p:scale>
        <p:origin x="492"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8/10/relationships/authors" Target="author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 Aged 9-10</c:v>
                </c:pt>
              </c:strCache>
            </c:strRef>
          </c:tx>
          <c:spPr>
            <a:solidFill>
              <a:srgbClr val="31CCFF"/>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bg1"/>
                    </a:solidFill>
                    <a:latin typeface="Arial" panose="020B0604020202020204" pitchFamily="34" charset="0"/>
                    <a:ea typeface="+mn-ea"/>
                    <a:cs typeface="Arial" panose="020B0604020202020204" pitchFamily="34" charset="0"/>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use messaging apps</c:v>
                </c:pt>
                <c:pt idx="1">
                  <c:v>search and visit websites for school/education</c:v>
                </c:pt>
                <c:pt idx="2">
                  <c:v>watch videos online</c:v>
                </c:pt>
                <c:pt idx="3">
                  <c:v>use social media</c:v>
                </c:pt>
              </c:strCache>
            </c:strRef>
          </c:cat>
          <c:val>
            <c:numRef>
              <c:f>Sheet1!$B$2:$B$5</c:f>
              <c:numCache>
                <c:formatCode>General</c:formatCode>
                <c:ptCount val="4"/>
                <c:pt idx="0">
                  <c:v>33</c:v>
                </c:pt>
                <c:pt idx="1">
                  <c:v>37</c:v>
                </c:pt>
                <c:pt idx="2">
                  <c:v>33</c:v>
                </c:pt>
                <c:pt idx="3">
                  <c:v>10</c:v>
                </c:pt>
              </c:numCache>
            </c:numRef>
          </c:val>
          <c:extLst>
            <c:ext xmlns:c16="http://schemas.microsoft.com/office/drawing/2014/chart" uri="{C3380CC4-5D6E-409C-BE32-E72D297353CC}">
              <c16:uniqueId val="{00000000-2824-D440-B43A-29E552E4D8A3}"/>
            </c:ext>
          </c:extLst>
        </c:ser>
        <c:ser>
          <c:idx val="1"/>
          <c:order val="1"/>
          <c:tx>
            <c:strRef>
              <c:f>Sheet1!$C$1</c:f>
              <c:strCache>
                <c:ptCount val="1"/>
                <c:pt idx="0">
                  <c:v>% Aged 11-12</c:v>
                </c:pt>
              </c:strCache>
            </c:strRef>
          </c:tx>
          <c:spPr>
            <a:solidFill>
              <a:srgbClr val="71599B"/>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bg1"/>
                    </a:solidFill>
                    <a:latin typeface="Arial" panose="020B0604020202020204" pitchFamily="34" charset="0"/>
                    <a:ea typeface="+mn-ea"/>
                    <a:cs typeface="Arial" panose="020B0604020202020204" pitchFamily="34" charset="0"/>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use messaging apps</c:v>
                </c:pt>
                <c:pt idx="1">
                  <c:v>search and visit websites for school/education</c:v>
                </c:pt>
                <c:pt idx="2">
                  <c:v>watch videos online</c:v>
                </c:pt>
                <c:pt idx="3">
                  <c:v>use social media</c:v>
                </c:pt>
              </c:strCache>
            </c:strRef>
          </c:cat>
          <c:val>
            <c:numRef>
              <c:f>Sheet1!$C$2:$C$5</c:f>
              <c:numCache>
                <c:formatCode>General</c:formatCode>
                <c:ptCount val="4"/>
                <c:pt idx="0">
                  <c:v>61</c:v>
                </c:pt>
                <c:pt idx="1">
                  <c:v>59</c:v>
                </c:pt>
                <c:pt idx="2">
                  <c:v>47</c:v>
                </c:pt>
                <c:pt idx="3">
                  <c:v>32</c:v>
                </c:pt>
              </c:numCache>
            </c:numRef>
          </c:val>
          <c:extLst>
            <c:ext xmlns:c16="http://schemas.microsoft.com/office/drawing/2014/chart" uri="{C3380CC4-5D6E-409C-BE32-E72D297353CC}">
              <c16:uniqueId val="{00000001-2824-D440-B43A-29E552E4D8A3}"/>
            </c:ext>
          </c:extLst>
        </c:ser>
        <c:dLbls>
          <c:dLblPos val="inEnd"/>
          <c:showLegendKey val="0"/>
          <c:showVal val="1"/>
          <c:showCatName val="0"/>
          <c:showSerName val="0"/>
          <c:showPercent val="0"/>
          <c:showBubbleSize val="0"/>
        </c:dLbls>
        <c:gapWidth val="154"/>
        <c:overlap val="2"/>
        <c:axId val="651001488"/>
        <c:axId val="2102923343"/>
      </c:barChart>
      <c:catAx>
        <c:axId val="65100148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rgbClr val="243044"/>
                </a:solidFill>
                <a:latin typeface="Arial" panose="020B0604020202020204" pitchFamily="34" charset="0"/>
                <a:ea typeface="+mn-ea"/>
                <a:cs typeface="Arial" panose="020B0604020202020204" pitchFamily="34" charset="0"/>
              </a:defRPr>
            </a:pPr>
            <a:endParaRPr lang="en-US"/>
          </a:p>
        </c:txPr>
        <c:crossAx val="2102923343"/>
        <c:crosses val="autoZero"/>
        <c:auto val="1"/>
        <c:lblAlgn val="ctr"/>
        <c:lblOffset val="100"/>
        <c:noMultiLvlLbl val="0"/>
      </c:catAx>
      <c:valAx>
        <c:axId val="2102923343"/>
        <c:scaling>
          <c:orientation val="minMax"/>
        </c:scaling>
        <c:delete val="1"/>
        <c:axPos val="l"/>
        <c:numFmt formatCode="General" sourceLinked="1"/>
        <c:majorTickMark val="none"/>
        <c:minorTickMark val="none"/>
        <c:tickLblPos val="nextTo"/>
        <c:crossAx val="651001488"/>
        <c:crosses val="autoZero"/>
        <c:crossBetween val="between"/>
      </c:valAx>
      <c:spPr>
        <a:noFill/>
        <a:ln>
          <a:noFill/>
        </a:ln>
        <a:effectLst/>
      </c:spPr>
    </c:plotArea>
    <c:legend>
      <c:legendPos val="t"/>
      <c:overlay val="0"/>
      <c:spPr>
        <a:noFill/>
        <a:ln>
          <a:noFill/>
        </a:ln>
        <a:effectLst/>
      </c:spPr>
      <c:txPr>
        <a:bodyPr rot="0" spcFirstLastPara="1" vertOverflow="ellipsis" vert="horz" wrap="square" anchor="ctr" anchorCtr="1"/>
        <a:lstStyle/>
        <a:p>
          <a:pPr>
            <a:defRPr sz="1600" b="0" i="0" u="none" strike="noStrike" kern="1200" baseline="0">
              <a:solidFill>
                <a:srgbClr val="243044"/>
              </a:solidFill>
              <a:latin typeface="Arial" panose="020B0604020202020204" pitchFamily="34" charset="0"/>
              <a:ea typeface="+mn-ea"/>
              <a:cs typeface="Arial" panose="020B0604020202020204" pitchFamily="34"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 Aged 9-10</c:v>
                </c:pt>
              </c:strCache>
            </c:strRef>
          </c:tx>
          <c:spPr>
            <a:solidFill>
              <a:srgbClr val="31CCFF"/>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bg1"/>
                    </a:solidFill>
                    <a:latin typeface="Arial" panose="020B0604020202020204" pitchFamily="34" charset="0"/>
                    <a:ea typeface="+mn-ea"/>
                    <a:cs typeface="Arial" panose="020B0604020202020204" pitchFamily="34" charset="0"/>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YouTube</c:v>
                </c:pt>
                <c:pt idx="1">
                  <c:v>WhatsApp</c:v>
                </c:pt>
                <c:pt idx="2">
                  <c:v>TikTok</c:v>
                </c:pt>
                <c:pt idx="3">
                  <c:v>Snapchat</c:v>
                </c:pt>
              </c:strCache>
            </c:strRef>
          </c:cat>
          <c:val>
            <c:numRef>
              <c:f>Sheet1!$B$2:$B$5</c:f>
              <c:numCache>
                <c:formatCode>General</c:formatCode>
                <c:ptCount val="4"/>
                <c:pt idx="0">
                  <c:v>78</c:v>
                </c:pt>
                <c:pt idx="1">
                  <c:v>37</c:v>
                </c:pt>
                <c:pt idx="2">
                  <c:v>28</c:v>
                </c:pt>
                <c:pt idx="3">
                  <c:v>14</c:v>
                </c:pt>
              </c:numCache>
            </c:numRef>
          </c:val>
          <c:extLst>
            <c:ext xmlns:c16="http://schemas.microsoft.com/office/drawing/2014/chart" uri="{C3380CC4-5D6E-409C-BE32-E72D297353CC}">
              <c16:uniqueId val="{00000000-3A3D-9E4C-A009-D1791A1BC5B5}"/>
            </c:ext>
          </c:extLst>
        </c:ser>
        <c:ser>
          <c:idx val="1"/>
          <c:order val="1"/>
          <c:tx>
            <c:strRef>
              <c:f>Sheet1!$C$1</c:f>
              <c:strCache>
                <c:ptCount val="1"/>
                <c:pt idx="0">
                  <c:v>% Aged 11-12</c:v>
                </c:pt>
              </c:strCache>
            </c:strRef>
          </c:tx>
          <c:spPr>
            <a:solidFill>
              <a:srgbClr val="71599B"/>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bg1"/>
                    </a:solidFill>
                    <a:latin typeface="Arial" panose="020B0604020202020204" pitchFamily="34" charset="0"/>
                    <a:ea typeface="+mn-ea"/>
                    <a:cs typeface="Arial" panose="020B0604020202020204" pitchFamily="34" charset="0"/>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YouTube</c:v>
                </c:pt>
                <c:pt idx="1">
                  <c:v>WhatsApp</c:v>
                </c:pt>
                <c:pt idx="2">
                  <c:v>TikTok</c:v>
                </c:pt>
                <c:pt idx="3">
                  <c:v>Snapchat</c:v>
                </c:pt>
              </c:strCache>
            </c:strRef>
          </c:cat>
          <c:val>
            <c:numRef>
              <c:f>Sheet1!$C$2:$C$5</c:f>
              <c:numCache>
                <c:formatCode>General</c:formatCode>
                <c:ptCount val="4"/>
                <c:pt idx="0">
                  <c:v>75</c:v>
                </c:pt>
                <c:pt idx="1">
                  <c:v>66</c:v>
                </c:pt>
                <c:pt idx="2">
                  <c:v>40</c:v>
                </c:pt>
                <c:pt idx="3">
                  <c:v>37</c:v>
                </c:pt>
              </c:numCache>
            </c:numRef>
          </c:val>
          <c:extLst>
            <c:ext xmlns:c16="http://schemas.microsoft.com/office/drawing/2014/chart" uri="{C3380CC4-5D6E-409C-BE32-E72D297353CC}">
              <c16:uniqueId val="{00000001-3A3D-9E4C-A009-D1791A1BC5B5}"/>
            </c:ext>
          </c:extLst>
        </c:ser>
        <c:dLbls>
          <c:dLblPos val="inEnd"/>
          <c:showLegendKey val="0"/>
          <c:showVal val="1"/>
          <c:showCatName val="0"/>
          <c:showSerName val="0"/>
          <c:showPercent val="0"/>
          <c:showBubbleSize val="0"/>
        </c:dLbls>
        <c:gapWidth val="154"/>
        <c:overlap val="2"/>
        <c:axId val="651001488"/>
        <c:axId val="2102923343"/>
      </c:barChart>
      <c:catAx>
        <c:axId val="65100148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rgbClr val="243044"/>
                </a:solidFill>
                <a:latin typeface="Arial" panose="020B0604020202020204" pitchFamily="34" charset="0"/>
                <a:ea typeface="+mn-ea"/>
                <a:cs typeface="Arial" panose="020B0604020202020204" pitchFamily="34" charset="0"/>
              </a:defRPr>
            </a:pPr>
            <a:endParaRPr lang="en-US"/>
          </a:p>
        </c:txPr>
        <c:crossAx val="2102923343"/>
        <c:crosses val="autoZero"/>
        <c:auto val="1"/>
        <c:lblAlgn val="ctr"/>
        <c:lblOffset val="100"/>
        <c:noMultiLvlLbl val="0"/>
      </c:catAx>
      <c:valAx>
        <c:axId val="2102923343"/>
        <c:scaling>
          <c:orientation val="minMax"/>
        </c:scaling>
        <c:delete val="1"/>
        <c:axPos val="l"/>
        <c:numFmt formatCode="General" sourceLinked="1"/>
        <c:majorTickMark val="none"/>
        <c:minorTickMark val="none"/>
        <c:tickLblPos val="nextTo"/>
        <c:crossAx val="651001488"/>
        <c:crosses val="autoZero"/>
        <c:crossBetween val="between"/>
      </c:valAx>
      <c:spPr>
        <a:noFill/>
        <a:ln>
          <a:noFill/>
        </a:ln>
        <a:effectLst/>
      </c:spPr>
    </c:plotArea>
    <c:legend>
      <c:legendPos val="t"/>
      <c:overlay val="0"/>
      <c:spPr>
        <a:noFill/>
        <a:ln>
          <a:noFill/>
        </a:ln>
        <a:effectLst/>
      </c:spPr>
      <c:txPr>
        <a:bodyPr rot="0" spcFirstLastPara="1" vertOverflow="ellipsis" vert="horz" wrap="square" anchor="ctr" anchorCtr="1"/>
        <a:lstStyle/>
        <a:p>
          <a:pPr>
            <a:defRPr sz="1600" b="0" i="0" u="none" strike="noStrike" kern="1200" baseline="0">
              <a:solidFill>
                <a:srgbClr val="243044"/>
              </a:solidFill>
              <a:latin typeface="Arial" panose="020B0604020202020204" pitchFamily="34" charset="0"/>
              <a:ea typeface="+mn-ea"/>
              <a:cs typeface="Arial" panose="020B0604020202020204" pitchFamily="34"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 Aged 9-10</c:v>
                </c:pt>
              </c:strCache>
            </c:strRef>
          </c:tx>
          <c:spPr>
            <a:solidFill>
              <a:srgbClr val="31CCFF"/>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bg1"/>
                    </a:solidFill>
                    <a:latin typeface="Arial" panose="020B0604020202020204" pitchFamily="34" charset="0"/>
                    <a:ea typeface="+mn-ea"/>
                    <a:cs typeface="Arial" panose="020B0604020202020204" pitchFamily="34" charset="0"/>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feel like they spend too much time online</c:v>
                </c:pt>
                <c:pt idx="1">
                  <c:v>are unsure if what they see is true</c:v>
                </c:pt>
                <c:pt idx="2">
                  <c:v>saw other people being bullied</c:v>
                </c:pt>
                <c:pt idx="3">
                  <c:v>have come across hate speech</c:v>
                </c:pt>
              </c:strCache>
            </c:strRef>
          </c:cat>
          <c:val>
            <c:numRef>
              <c:f>Sheet1!$B$2:$B$5</c:f>
              <c:numCache>
                <c:formatCode>General</c:formatCode>
                <c:ptCount val="4"/>
                <c:pt idx="0">
                  <c:v>36</c:v>
                </c:pt>
                <c:pt idx="1">
                  <c:v>26</c:v>
                </c:pt>
                <c:pt idx="2">
                  <c:v>12</c:v>
                </c:pt>
                <c:pt idx="3">
                  <c:v>10</c:v>
                </c:pt>
              </c:numCache>
            </c:numRef>
          </c:val>
          <c:extLst>
            <c:ext xmlns:c16="http://schemas.microsoft.com/office/drawing/2014/chart" uri="{C3380CC4-5D6E-409C-BE32-E72D297353CC}">
              <c16:uniqueId val="{00000000-2564-5C4E-95DF-EBA0F808CE7E}"/>
            </c:ext>
          </c:extLst>
        </c:ser>
        <c:ser>
          <c:idx val="1"/>
          <c:order val="1"/>
          <c:tx>
            <c:strRef>
              <c:f>Sheet1!$C$1</c:f>
              <c:strCache>
                <c:ptCount val="1"/>
                <c:pt idx="0">
                  <c:v>% Aged 11-12</c:v>
                </c:pt>
              </c:strCache>
            </c:strRef>
          </c:tx>
          <c:spPr>
            <a:solidFill>
              <a:srgbClr val="71599B"/>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bg1"/>
                    </a:solidFill>
                    <a:latin typeface="Arial" panose="020B0604020202020204" pitchFamily="34" charset="0"/>
                    <a:ea typeface="+mn-ea"/>
                    <a:cs typeface="Arial" panose="020B0604020202020204" pitchFamily="34" charset="0"/>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feel like they spend too much time online</c:v>
                </c:pt>
                <c:pt idx="1">
                  <c:v>are unsure if what they see is true</c:v>
                </c:pt>
                <c:pt idx="2">
                  <c:v>saw other people being bullied</c:v>
                </c:pt>
                <c:pt idx="3">
                  <c:v>have come across hate speech</c:v>
                </c:pt>
              </c:strCache>
            </c:strRef>
          </c:cat>
          <c:val>
            <c:numRef>
              <c:f>Sheet1!$C$2:$C$5</c:f>
              <c:numCache>
                <c:formatCode>General</c:formatCode>
                <c:ptCount val="4"/>
                <c:pt idx="0">
                  <c:v>41</c:v>
                </c:pt>
                <c:pt idx="1">
                  <c:v>33</c:v>
                </c:pt>
                <c:pt idx="2">
                  <c:v>18</c:v>
                </c:pt>
                <c:pt idx="3">
                  <c:v>17</c:v>
                </c:pt>
              </c:numCache>
            </c:numRef>
          </c:val>
          <c:extLst>
            <c:ext xmlns:c16="http://schemas.microsoft.com/office/drawing/2014/chart" uri="{C3380CC4-5D6E-409C-BE32-E72D297353CC}">
              <c16:uniqueId val="{00000001-2564-5C4E-95DF-EBA0F808CE7E}"/>
            </c:ext>
          </c:extLst>
        </c:ser>
        <c:dLbls>
          <c:dLblPos val="inEnd"/>
          <c:showLegendKey val="0"/>
          <c:showVal val="1"/>
          <c:showCatName val="0"/>
          <c:showSerName val="0"/>
          <c:showPercent val="0"/>
          <c:showBubbleSize val="0"/>
        </c:dLbls>
        <c:gapWidth val="154"/>
        <c:overlap val="2"/>
        <c:axId val="651001488"/>
        <c:axId val="2102923343"/>
      </c:barChart>
      <c:catAx>
        <c:axId val="65100148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rgbClr val="243044"/>
                </a:solidFill>
                <a:latin typeface="Arial" panose="020B0604020202020204" pitchFamily="34" charset="0"/>
                <a:ea typeface="+mn-ea"/>
                <a:cs typeface="Arial" panose="020B0604020202020204" pitchFamily="34" charset="0"/>
              </a:defRPr>
            </a:pPr>
            <a:endParaRPr lang="en-US"/>
          </a:p>
        </c:txPr>
        <c:crossAx val="2102923343"/>
        <c:crosses val="autoZero"/>
        <c:auto val="1"/>
        <c:lblAlgn val="ctr"/>
        <c:lblOffset val="100"/>
        <c:noMultiLvlLbl val="0"/>
      </c:catAx>
      <c:valAx>
        <c:axId val="2102923343"/>
        <c:scaling>
          <c:orientation val="minMax"/>
        </c:scaling>
        <c:delete val="1"/>
        <c:axPos val="l"/>
        <c:numFmt formatCode="General" sourceLinked="1"/>
        <c:majorTickMark val="none"/>
        <c:minorTickMark val="none"/>
        <c:tickLblPos val="nextTo"/>
        <c:crossAx val="651001488"/>
        <c:crosses val="autoZero"/>
        <c:crossBetween val="between"/>
      </c:valAx>
      <c:spPr>
        <a:noFill/>
        <a:ln>
          <a:noFill/>
        </a:ln>
        <a:effectLst/>
      </c:spPr>
    </c:plotArea>
    <c:legend>
      <c:legendPos val="t"/>
      <c:overlay val="0"/>
      <c:spPr>
        <a:noFill/>
        <a:ln>
          <a:noFill/>
        </a:ln>
        <a:effectLst/>
      </c:spPr>
      <c:txPr>
        <a:bodyPr rot="0" spcFirstLastPara="1" vertOverflow="ellipsis" vert="horz" wrap="square" anchor="ctr" anchorCtr="1"/>
        <a:lstStyle/>
        <a:p>
          <a:pPr>
            <a:defRPr sz="1600" b="0" i="0" u="none" strike="noStrike" kern="1200" baseline="0">
              <a:solidFill>
                <a:srgbClr val="243044"/>
              </a:solidFill>
              <a:latin typeface="Arial" panose="020B0604020202020204" pitchFamily="34" charset="0"/>
              <a:ea typeface="+mn-ea"/>
              <a:cs typeface="Arial" panose="020B0604020202020204" pitchFamily="34"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 Aged 9-10</c:v>
                </c:pt>
              </c:strCache>
            </c:strRef>
          </c:tx>
          <c:spPr>
            <a:solidFill>
              <a:srgbClr val="31CCFF"/>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bg1"/>
                    </a:solidFill>
                    <a:latin typeface="Arial" panose="020B0604020202020204" pitchFamily="34" charset="0"/>
                    <a:ea typeface="+mn-ea"/>
                    <a:cs typeface="Arial" panose="020B0604020202020204" pitchFamily="34" charset="0"/>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know how to use privacy settings</c:v>
                </c:pt>
                <c:pt idx="1">
                  <c:v>know how to unfollow or unsubscribe from content</c:v>
                </c:pt>
                <c:pt idx="2">
                  <c:v>know how to block accounts</c:v>
                </c:pt>
              </c:strCache>
            </c:strRef>
          </c:cat>
          <c:val>
            <c:numRef>
              <c:f>Sheet1!$B$2:$B$4</c:f>
              <c:numCache>
                <c:formatCode>General</c:formatCode>
                <c:ptCount val="3"/>
                <c:pt idx="0">
                  <c:v>34</c:v>
                </c:pt>
                <c:pt idx="1">
                  <c:v>46</c:v>
                </c:pt>
                <c:pt idx="2">
                  <c:v>53</c:v>
                </c:pt>
              </c:numCache>
            </c:numRef>
          </c:val>
          <c:extLst>
            <c:ext xmlns:c16="http://schemas.microsoft.com/office/drawing/2014/chart" uri="{C3380CC4-5D6E-409C-BE32-E72D297353CC}">
              <c16:uniqueId val="{00000000-A0C1-704B-BE0C-DCD5E4DBD670}"/>
            </c:ext>
          </c:extLst>
        </c:ser>
        <c:ser>
          <c:idx val="1"/>
          <c:order val="1"/>
          <c:tx>
            <c:strRef>
              <c:f>Sheet1!$C$1</c:f>
              <c:strCache>
                <c:ptCount val="1"/>
                <c:pt idx="0">
                  <c:v>% Aged 11-12</c:v>
                </c:pt>
              </c:strCache>
            </c:strRef>
          </c:tx>
          <c:spPr>
            <a:solidFill>
              <a:srgbClr val="71599B"/>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bg1"/>
                    </a:solidFill>
                    <a:latin typeface="Arial" panose="020B0604020202020204" pitchFamily="34" charset="0"/>
                    <a:ea typeface="+mn-ea"/>
                    <a:cs typeface="Arial" panose="020B0604020202020204" pitchFamily="34" charset="0"/>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know how to use privacy settings</c:v>
                </c:pt>
                <c:pt idx="1">
                  <c:v>know how to unfollow or unsubscribe from content</c:v>
                </c:pt>
                <c:pt idx="2">
                  <c:v>know how to block accounts</c:v>
                </c:pt>
              </c:strCache>
            </c:strRef>
          </c:cat>
          <c:val>
            <c:numRef>
              <c:f>Sheet1!$C$2:$C$4</c:f>
              <c:numCache>
                <c:formatCode>General</c:formatCode>
                <c:ptCount val="3"/>
                <c:pt idx="0">
                  <c:v>51</c:v>
                </c:pt>
                <c:pt idx="1">
                  <c:v>56</c:v>
                </c:pt>
                <c:pt idx="2">
                  <c:v>66</c:v>
                </c:pt>
              </c:numCache>
            </c:numRef>
          </c:val>
          <c:extLst>
            <c:ext xmlns:c16="http://schemas.microsoft.com/office/drawing/2014/chart" uri="{C3380CC4-5D6E-409C-BE32-E72D297353CC}">
              <c16:uniqueId val="{00000001-A0C1-704B-BE0C-DCD5E4DBD670}"/>
            </c:ext>
          </c:extLst>
        </c:ser>
        <c:dLbls>
          <c:dLblPos val="inEnd"/>
          <c:showLegendKey val="0"/>
          <c:showVal val="1"/>
          <c:showCatName val="0"/>
          <c:showSerName val="0"/>
          <c:showPercent val="0"/>
          <c:showBubbleSize val="0"/>
        </c:dLbls>
        <c:gapWidth val="154"/>
        <c:overlap val="2"/>
        <c:axId val="651001488"/>
        <c:axId val="2102923343"/>
      </c:barChart>
      <c:catAx>
        <c:axId val="65100148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rgbClr val="243044"/>
                </a:solidFill>
                <a:latin typeface="Arial" panose="020B0604020202020204" pitchFamily="34" charset="0"/>
                <a:ea typeface="+mn-ea"/>
                <a:cs typeface="Arial" panose="020B0604020202020204" pitchFamily="34" charset="0"/>
              </a:defRPr>
            </a:pPr>
            <a:endParaRPr lang="en-US"/>
          </a:p>
        </c:txPr>
        <c:crossAx val="2102923343"/>
        <c:crosses val="autoZero"/>
        <c:auto val="1"/>
        <c:lblAlgn val="ctr"/>
        <c:lblOffset val="100"/>
        <c:noMultiLvlLbl val="0"/>
      </c:catAx>
      <c:valAx>
        <c:axId val="2102923343"/>
        <c:scaling>
          <c:orientation val="minMax"/>
        </c:scaling>
        <c:delete val="1"/>
        <c:axPos val="l"/>
        <c:numFmt formatCode="General" sourceLinked="1"/>
        <c:majorTickMark val="none"/>
        <c:minorTickMark val="none"/>
        <c:tickLblPos val="nextTo"/>
        <c:crossAx val="651001488"/>
        <c:crosses val="autoZero"/>
        <c:crossBetween val="between"/>
      </c:valAx>
      <c:spPr>
        <a:noFill/>
        <a:ln>
          <a:noFill/>
        </a:ln>
        <a:effectLst/>
      </c:spPr>
    </c:plotArea>
    <c:legend>
      <c:legendPos val="t"/>
      <c:overlay val="0"/>
      <c:spPr>
        <a:noFill/>
        <a:ln>
          <a:noFill/>
        </a:ln>
        <a:effectLst/>
      </c:spPr>
      <c:txPr>
        <a:bodyPr rot="0" spcFirstLastPara="1" vertOverflow="ellipsis" vert="horz" wrap="square" anchor="ctr" anchorCtr="1"/>
        <a:lstStyle/>
        <a:p>
          <a:pPr>
            <a:defRPr sz="1600" b="0" i="0" u="none" strike="noStrike" kern="1200" baseline="0">
              <a:solidFill>
                <a:srgbClr val="243044"/>
              </a:solidFill>
              <a:latin typeface="Arial" panose="020B0604020202020204" pitchFamily="34" charset="0"/>
              <a:ea typeface="+mn-ea"/>
              <a:cs typeface="Arial" panose="020B0604020202020204" pitchFamily="34"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 Aged 9-10</c:v>
                </c:pt>
              </c:strCache>
            </c:strRef>
          </c:tx>
          <c:spPr>
            <a:solidFill>
              <a:srgbClr val="31CCFF"/>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bg1"/>
                    </a:solidFill>
                    <a:latin typeface="Arial" panose="020B0604020202020204" pitchFamily="34" charset="0"/>
                    <a:ea typeface="+mn-ea"/>
                    <a:cs typeface="Arial" panose="020B0604020202020204" pitchFamily="34" charset="0"/>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have used privacy settings</c:v>
                </c:pt>
                <c:pt idx="1">
                  <c:v>have unfollowed or unsubscribed from content</c:v>
                </c:pt>
                <c:pt idx="2">
                  <c:v>have blocked accounts</c:v>
                </c:pt>
              </c:strCache>
            </c:strRef>
          </c:cat>
          <c:val>
            <c:numRef>
              <c:f>Sheet1!$B$2:$B$4</c:f>
              <c:numCache>
                <c:formatCode>General</c:formatCode>
                <c:ptCount val="3"/>
                <c:pt idx="0">
                  <c:v>22</c:v>
                </c:pt>
                <c:pt idx="1">
                  <c:v>33</c:v>
                </c:pt>
                <c:pt idx="2">
                  <c:v>38</c:v>
                </c:pt>
              </c:numCache>
            </c:numRef>
          </c:val>
          <c:extLst>
            <c:ext xmlns:c16="http://schemas.microsoft.com/office/drawing/2014/chart" uri="{C3380CC4-5D6E-409C-BE32-E72D297353CC}">
              <c16:uniqueId val="{00000000-262E-5448-8C9C-6E07A8A32D7F}"/>
            </c:ext>
          </c:extLst>
        </c:ser>
        <c:ser>
          <c:idx val="1"/>
          <c:order val="1"/>
          <c:tx>
            <c:strRef>
              <c:f>Sheet1!$C$1</c:f>
              <c:strCache>
                <c:ptCount val="1"/>
                <c:pt idx="0">
                  <c:v>% Aged 11-12</c:v>
                </c:pt>
              </c:strCache>
            </c:strRef>
          </c:tx>
          <c:spPr>
            <a:solidFill>
              <a:srgbClr val="71599B"/>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bg1"/>
                    </a:solidFill>
                    <a:latin typeface="Arial" panose="020B0604020202020204" pitchFamily="34" charset="0"/>
                    <a:ea typeface="+mn-ea"/>
                    <a:cs typeface="Arial" panose="020B0604020202020204" pitchFamily="34" charset="0"/>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have used privacy settings</c:v>
                </c:pt>
                <c:pt idx="1">
                  <c:v>have unfollowed or unsubscribed from content</c:v>
                </c:pt>
                <c:pt idx="2">
                  <c:v>have blocked accounts</c:v>
                </c:pt>
              </c:strCache>
            </c:strRef>
          </c:cat>
          <c:val>
            <c:numRef>
              <c:f>Sheet1!$C$2:$C$4</c:f>
              <c:numCache>
                <c:formatCode>General</c:formatCode>
                <c:ptCount val="3"/>
                <c:pt idx="0">
                  <c:v>31</c:v>
                </c:pt>
                <c:pt idx="1">
                  <c:v>44</c:v>
                </c:pt>
                <c:pt idx="2">
                  <c:v>49</c:v>
                </c:pt>
              </c:numCache>
            </c:numRef>
          </c:val>
          <c:extLst>
            <c:ext xmlns:c16="http://schemas.microsoft.com/office/drawing/2014/chart" uri="{C3380CC4-5D6E-409C-BE32-E72D297353CC}">
              <c16:uniqueId val="{00000001-262E-5448-8C9C-6E07A8A32D7F}"/>
            </c:ext>
          </c:extLst>
        </c:ser>
        <c:dLbls>
          <c:dLblPos val="inEnd"/>
          <c:showLegendKey val="0"/>
          <c:showVal val="1"/>
          <c:showCatName val="0"/>
          <c:showSerName val="0"/>
          <c:showPercent val="0"/>
          <c:showBubbleSize val="0"/>
        </c:dLbls>
        <c:gapWidth val="154"/>
        <c:overlap val="2"/>
        <c:axId val="651001488"/>
        <c:axId val="2102923343"/>
      </c:barChart>
      <c:catAx>
        <c:axId val="65100148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rgbClr val="243044"/>
                </a:solidFill>
                <a:latin typeface="Arial" panose="020B0604020202020204" pitchFamily="34" charset="0"/>
                <a:ea typeface="+mn-ea"/>
                <a:cs typeface="Arial" panose="020B0604020202020204" pitchFamily="34" charset="0"/>
              </a:defRPr>
            </a:pPr>
            <a:endParaRPr lang="en-US"/>
          </a:p>
        </c:txPr>
        <c:crossAx val="2102923343"/>
        <c:crosses val="autoZero"/>
        <c:auto val="1"/>
        <c:lblAlgn val="ctr"/>
        <c:lblOffset val="100"/>
        <c:noMultiLvlLbl val="0"/>
      </c:catAx>
      <c:valAx>
        <c:axId val="2102923343"/>
        <c:scaling>
          <c:orientation val="minMax"/>
        </c:scaling>
        <c:delete val="1"/>
        <c:axPos val="l"/>
        <c:numFmt formatCode="General" sourceLinked="1"/>
        <c:majorTickMark val="none"/>
        <c:minorTickMark val="none"/>
        <c:tickLblPos val="nextTo"/>
        <c:crossAx val="651001488"/>
        <c:crosses val="autoZero"/>
        <c:crossBetween val="between"/>
      </c:valAx>
      <c:spPr>
        <a:noFill/>
        <a:ln>
          <a:noFill/>
        </a:ln>
        <a:effectLst/>
      </c:spPr>
    </c:plotArea>
    <c:legend>
      <c:legendPos val="t"/>
      <c:overlay val="0"/>
      <c:spPr>
        <a:noFill/>
        <a:ln>
          <a:noFill/>
        </a:ln>
        <a:effectLst/>
      </c:spPr>
      <c:txPr>
        <a:bodyPr rot="0" spcFirstLastPara="1" vertOverflow="ellipsis" vert="horz" wrap="square" anchor="ctr" anchorCtr="1"/>
        <a:lstStyle/>
        <a:p>
          <a:pPr>
            <a:defRPr sz="1600" b="0" i="0" u="none" strike="noStrike" kern="1200" baseline="0">
              <a:solidFill>
                <a:srgbClr val="243044"/>
              </a:solidFill>
              <a:latin typeface="Arial" panose="020B0604020202020204" pitchFamily="34" charset="0"/>
              <a:ea typeface="+mn-ea"/>
              <a:cs typeface="Arial" panose="020B0604020202020204" pitchFamily="34"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B0F4601-C4C1-4398-9CB1-BA72972330B1}" type="datetimeFigureOut">
              <a:rPr lang="en-GB" smtClean="0"/>
              <a:t>17/05/2024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12F86D-1CBB-4457-8A13-AFA47789A512}" type="slidenum">
              <a:rPr lang="en-GB" smtClean="0"/>
              <a:t>‹#›</a:t>
            </a:fld>
            <a:endParaRPr lang="en-GB"/>
          </a:p>
        </p:txBody>
      </p:sp>
    </p:spTree>
    <p:extLst>
      <p:ext uri="{BB962C8B-B14F-4D97-AF65-F5344CB8AC3E}">
        <p14:creationId xmlns:p14="http://schemas.microsoft.com/office/powerpoint/2010/main" val="21342896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GB" sz="1800" i="1" kern="100" dirty="0">
                <a:effectLst/>
                <a:latin typeface="Century Gothic" panose="020B0502020202020204" pitchFamily="34" charset="0"/>
                <a:ea typeface="Aptos" panose="020B0004020202020204" pitchFamily="34" charset="0"/>
                <a:cs typeface="Times New Roman" panose="02020603050405020304" pitchFamily="18" charset="0"/>
              </a:rPr>
              <a:t>[Include your welcome message here if applicable]</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spcBef>
                <a:spcPts val="0"/>
              </a:spcBef>
              <a:spcAft>
                <a:spcPts val="0"/>
              </a:spcAft>
            </a:pPr>
            <a:r>
              <a:rPr lang="en-GB" sz="1800" kern="100" dirty="0">
                <a:effectLst/>
                <a:latin typeface="Century Gothic" panose="020B0502020202020204" pitchFamily="34" charset="0"/>
                <a:ea typeface="Aptos" panose="020B0004020202020204" pitchFamily="34" charset="0"/>
                <a:cs typeface="Times New Roman" panose="02020603050405020304" pitchFamily="18" charset="0"/>
              </a:rPr>
              <a:t> </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spcBef>
                <a:spcPts val="0"/>
              </a:spcBef>
              <a:spcAft>
                <a:spcPts val="0"/>
              </a:spcAft>
            </a:pPr>
            <a:r>
              <a:rPr lang="en-GB" sz="1800" kern="100" dirty="0">
                <a:effectLst/>
                <a:latin typeface="Century Gothic" panose="020B0502020202020204" pitchFamily="34" charset="0"/>
                <a:ea typeface="Aptos" panose="020B0004020202020204" pitchFamily="34" charset="0"/>
                <a:cs typeface="Times New Roman" panose="02020603050405020304" pitchFamily="18" charset="0"/>
              </a:rPr>
              <a:t>As your child transitions from Year 6 to Year 7, you can expect a lot of changes – larger or different friendship groups, more subject matter, greater amounts of homework. But they’ll also engage with technology and the internet in a lot more ways.</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spcBef>
                <a:spcPts val="0"/>
              </a:spcBef>
              <a:spcAft>
                <a:spcPts val="0"/>
              </a:spcAft>
            </a:pPr>
            <a:r>
              <a:rPr lang="en-GB" sz="1800" kern="100" dirty="0">
                <a:effectLst/>
                <a:latin typeface="Century Gothic" panose="020B0502020202020204" pitchFamily="34" charset="0"/>
                <a:ea typeface="Aptos" panose="020B0004020202020204" pitchFamily="34" charset="0"/>
                <a:cs typeface="Times New Roman" panose="02020603050405020304" pitchFamily="18" charset="0"/>
              </a:rPr>
              <a:t> </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spcBef>
                <a:spcPts val="0"/>
              </a:spcBef>
              <a:spcAft>
                <a:spcPts val="0"/>
              </a:spcAft>
            </a:pPr>
            <a:r>
              <a:rPr lang="en-GB" sz="1800" kern="100" dirty="0">
                <a:effectLst/>
                <a:latin typeface="Century Gothic" panose="020B0502020202020204" pitchFamily="34" charset="0"/>
                <a:ea typeface="Aptos" panose="020B0004020202020204" pitchFamily="34" charset="0"/>
                <a:cs typeface="Times New Roman" panose="02020603050405020304" pitchFamily="18" charset="0"/>
              </a:rPr>
              <a:t>This presentation is designed to help you stay on top of those digital changes to keep your child safe online as they grow.</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spcBef>
                <a:spcPts val="0"/>
              </a:spcBef>
              <a:spcAft>
                <a:spcPts val="0"/>
              </a:spcAft>
            </a:pPr>
            <a:r>
              <a:rPr lang="en-GB" sz="1800" kern="100" dirty="0">
                <a:effectLst/>
                <a:latin typeface="Century Gothic" panose="020B0502020202020204" pitchFamily="34" charset="0"/>
                <a:ea typeface="Aptos" panose="020B0004020202020204" pitchFamily="34" charset="0"/>
                <a:cs typeface="Times New Roman" panose="02020603050405020304" pitchFamily="18" charset="0"/>
              </a:rPr>
              <a:t> </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spcBef>
                <a:spcPts val="0"/>
              </a:spcBef>
              <a:spcAft>
                <a:spcPts val="0"/>
              </a:spcAft>
            </a:pPr>
            <a:r>
              <a:rPr lang="en-GB" sz="1800" kern="100" dirty="0">
                <a:effectLst/>
                <a:latin typeface="Century Gothic" panose="020B0502020202020204" pitchFamily="34" charset="0"/>
                <a:ea typeface="Aptos" panose="020B0004020202020204" pitchFamily="34" charset="0"/>
                <a:cs typeface="Times New Roman" panose="02020603050405020304" pitchFamily="18" charset="0"/>
              </a:rPr>
              <a:t>The QR code on screen will take you to a page with a range of resources to help you. We’ll share it at the end of the presentation as well.</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5912F86D-1CBB-4457-8A13-AFA47789A512}" type="slidenum">
              <a:rPr lang="en-GB" smtClean="0"/>
              <a:t>1</a:t>
            </a:fld>
            <a:endParaRPr lang="en-GB"/>
          </a:p>
        </p:txBody>
      </p:sp>
    </p:spTree>
    <p:extLst>
      <p:ext uri="{BB962C8B-B14F-4D97-AF65-F5344CB8AC3E}">
        <p14:creationId xmlns:p14="http://schemas.microsoft.com/office/powerpoint/2010/main" val="3957818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GB" sz="1800" kern="100" dirty="0">
                <a:effectLst/>
                <a:latin typeface="Century Gothic" panose="020B0502020202020204" pitchFamily="34" charset="0"/>
                <a:ea typeface="Aptos" panose="020B0004020202020204" pitchFamily="34" charset="0"/>
                <a:cs typeface="Times New Roman" panose="02020603050405020304" pitchFamily="18" charset="0"/>
              </a:rPr>
              <a:t>For those of you who have children with Special Educational Needs or Disabilities, research does show that they tend to benefit more from being online. This is also true for children in care or who are carers themselves, or who have mental health vulnerabilities or are even part of the LGBTQ+ community.</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spcBef>
                <a:spcPts val="0"/>
              </a:spcBef>
              <a:spcAft>
                <a:spcPts val="0"/>
              </a:spcAft>
            </a:pPr>
            <a:r>
              <a:rPr lang="en-GB" sz="1800" kern="100" dirty="0">
                <a:effectLst/>
                <a:latin typeface="Century Gothic" panose="020B0502020202020204" pitchFamily="34" charset="0"/>
                <a:ea typeface="Aptos" panose="020B0004020202020204" pitchFamily="34" charset="0"/>
                <a:cs typeface="Times New Roman" panose="02020603050405020304" pitchFamily="18" charset="0"/>
              </a:rPr>
              <a:t> </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spcBef>
                <a:spcPts val="0"/>
              </a:spcBef>
              <a:spcAft>
                <a:spcPts val="0"/>
              </a:spcAft>
            </a:pPr>
            <a:r>
              <a:rPr lang="en-GB" sz="1800" kern="100" dirty="0">
                <a:effectLst/>
                <a:latin typeface="Century Gothic" panose="020B0502020202020204" pitchFamily="34" charset="0"/>
                <a:ea typeface="Aptos" panose="020B0004020202020204" pitchFamily="34" charset="0"/>
                <a:cs typeface="Times New Roman" panose="02020603050405020304" pitchFamily="18" charset="0"/>
              </a:rPr>
              <a:t>For these groups, however, there’s also an increased risk.</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spcBef>
                <a:spcPts val="0"/>
              </a:spcBef>
              <a:spcAft>
                <a:spcPts val="0"/>
              </a:spcAft>
            </a:pPr>
            <a:r>
              <a:rPr lang="en-GB" sz="1800" kern="100" dirty="0">
                <a:effectLst/>
                <a:latin typeface="Century Gothic" panose="020B0502020202020204" pitchFamily="34" charset="0"/>
                <a:ea typeface="Aptos" panose="020B0004020202020204" pitchFamily="34" charset="0"/>
                <a:cs typeface="Times New Roman" panose="02020603050405020304" pitchFamily="18" charset="0"/>
              </a:rPr>
              <a:t> </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spcBef>
                <a:spcPts val="0"/>
              </a:spcBef>
              <a:spcAft>
                <a:spcPts val="0"/>
              </a:spcAft>
            </a:pPr>
            <a:r>
              <a:rPr lang="en-GB" sz="1800" kern="100" dirty="0">
                <a:effectLst/>
                <a:latin typeface="Century Gothic" panose="020B0502020202020204" pitchFamily="34" charset="0"/>
                <a:ea typeface="Aptos" panose="020B0004020202020204" pitchFamily="34" charset="0"/>
                <a:cs typeface="Times New Roman" panose="02020603050405020304" pitchFamily="18" charset="0"/>
              </a:rPr>
              <a:t>While the ways they stay safe online is the same – blocking users, reporting content, using parental controls – how you support your child and guide them will change.</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spcBef>
                <a:spcPts val="0"/>
              </a:spcBef>
              <a:spcAft>
                <a:spcPts val="0"/>
              </a:spcAft>
            </a:pPr>
            <a:r>
              <a:rPr lang="en-GB" sz="1800" kern="100" dirty="0">
                <a:effectLst/>
                <a:latin typeface="Century Gothic" panose="020B0502020202020204" pitchFamily="34" charset="0"/>
                <a:ea typeface="Aptos" panose="020B0004020202020204" pitchFamily="34" charset="0"/>
                <a:cs typeface="Times New Roman" panose="02020603050405020304" pitchFamily="18" charset="0"/>
              </a:rPr>
              <a:t> </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spcBef>
                <a:spcPts val="0"/>
              </a:spcBef>
              <a:spcAft>
                <a:spcPts val="0"/>
              </a:spcAft>
            </a:pPr>
            <a:r>
              <a:rPr lang="en-GB" sz="1800" kern="100" dirty="0">
                <a:effectLst/>
                <a:latin typeface="Century Gothic" panose="020B0502020202020204" pitchFamily="34" charset="0"/>
                <a:ea typeface="Aptos" panose="020B0004020202020204" pitchFamily="34" charset="0"/>
                <a:cs typeface="Times New Roman" panose="02020603050405020304" pitchFamily="18" charset="0"/>
              </a:rPr>
              <a:t>For example, an autistic child or child with ADHD might require a lot of visual cues and reminders.</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spcBef>
                <a:spcPts val="0"/>
              </a:spcBef>
              <a:spcAft>
                <a:spcPts val="0"/>
              </a:spcAft>
            </a:pPr>
            <a:r>
              <a:rPr lang="en-GB" sz="1800" kern="100" dirty="0">
                <a:effectLst/>
                <a:latin typeface="Century Gothic" panose="020B0502020202020204" pitchFamily="34" charset="0"/>
                <a:ea typeface="Aptos" panose="020B0004020202020204" pitchFamily="34" charset="0"/>
                <a:cs typeface="Times New Roman" panose="02020603050405020304" pitchFamily="18" charset="0"/>
              </a:rPr>
              <a:t> </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spcBef>
                <a:spcPts val="0"/>
              </a:spcBef>
              <a:spcAft>
                <a:spcPts val="0"/>
              </a:spcAft>
            </a:pPr>
            <a:r>
              <a:rPr lang="en-GB" sz="1800" kern="100" dirty="0">
                <a:effectLst/>
                <a:latin typeface="Century Gothic" panose="020B0502020202020204" pitchFamily="34" charset="0"/>
                <a:ea typeface="Aptos" panose="020B0004020202020204" pitchFamily="34" charset="0"/>
                <a:cs typeface="Times New Roman" panose="02020603050405020304" pitchFamily="18" charset="0"/>
              </a:rPr>
              <a:t>You will know how your child processes information and the support they need, and we can help with guidance. There’s also a lot of support on the Internet Matters website to help.</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5912F86D-1CBB-4457-8A13-AFA47789A512}" type="slidenum">
              <a:rPr lang="en-GB" smtClean="0"/>
              <a:t>10</a:t>
            </a:fld>
            <a:endParaRPr lang="en-GB"/>
          </a:p>
        </p:txBody>
      </p:sp>
    </p:spTree>
    <p:extLst>
      <p:ext uri="{BB962C8B-B14F-4D97-AF65-F5344CB8AC3E}">
        <p14:creationId xmlns:p14="http://schemas.microsoft.com/office/powerpoint/2010/main" val="38337438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GB" sz="1800" kern="100" dirty="0">
                <a:effectLst/>
                <a:latin typeface="Century Gothic" panose="020B0502020202020204" pitchFamily="34" charset="0"/>
                <a:ea typeface="Aptos" panose="020B0004020202020204" pitchFamily="34" charset="0"/>
                <a:cs typeface="Times New Roman" panose="02020603050405020304" pitchFamily="18" charset="0"/>
              </a:rPr>
              <a:t>So, knowing all of that, there are 3 key things that can help you manage your child’s transition into Secondary school when it comes to digital.</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spcBef>
                <a:spcPts val="0"/>
              </a:spcBef>
              <a:spcAft>
                <a:spcPts val="0"/>
              </a:spcAft>
            </a:pPr>
            <a:r>
              <a:rPr lang="en-GB" sz="1800" kern="100" dirty="0">
                <a:effectLst/>
                <a:latin typeface="Century Gothic" panose="020B0502020202020204" pitchFamily="34" charset="0"/>
                <a:ea typeface="Aptos" panose="020B0004020202020204" pitchFamily="34" charset="0"/>
                <a:cs typeface="Times New Roman" panose="02020603050405020304" pitchFamily="18" charset="0"/>
              </a:rPr>
              <a:t> </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spcBef>
                <a:spcPts val="0"/>
              </a:spcBef>
              <a:spcAft>
                <a:spcPts val="0"/>
              </a:spcAft>
            </a:pPr>
            <a:r>
              <a:rPr lang="en-GB" sz="1800" kern="100" dirty="0">
                <a:effectLst/>
                <a:latin typeface="Century Gothic" panose="020B0502020202020204" pitchFamily="34" charset="0"/>
                <a:ea typeface="Aptos" panose="020B0004020202020204" pitchFamily="34" charset="0"/>
                <a:cs typeface="Times New Roman" panose="02020603050405020304" pitchFamily="18" charset="0"/>
              </a:rPr>
              <a:t>They are: talking about safety, using parental controls and staying informed.</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5912F86D-1CBB-4457-8A13-AFA47789A512}" type="slidenum">
              <a:rPr lang="en-GB" smtClean="0"/>
              <a:t>11</a:t>
            </a:fld>
            <a:endParaRPr lang="en-GB"/>
          </a:p>
        </p:txBody>
      </p:sp>
    </p:spTree>
    <p:extLst>
      <p:ext uri="{BB962C8B-B14F-4D97-AF65-F5344CB8AC3E}">
        <p14:creationId xmlns:p14="http://schemas.microsoft.com/office/powerpoint/2010/main" val="211403454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GB" sz="1800" kern="100" dirty="0">
                <a:effectLst/>
                <a:latin typeface="Century Gothic" panose="020B0502020202020204" pitchFamily="34" charset="0"/>
                <a:ea typeface="Aptos" panose="020B0004020202020204" pitchFamily="34" charset="0"/>
                <a:cs typeface="Times New Roman" panose="02020603050405020304" pitchFamily="18" charset="0"/>
              </a:rPr>
              <a:t>When it comes to online safety, regular conversations is a key part. And it’s best done as a part of regular conversations – like asking them about their school day is – instead of as something tense or in response to trouble.</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spcBef>
                <a:spcPts val="0"/>
              </a:spcBef>
              <a:spcAft>
                <a:spcPts val="0"/>
              </a:spcAft>
            </a:pPr>
            <a:r>
              <a:rPr lang="en-GB" sz="1800" kern="100" dirty="0">
                <a:effectLst/>
                <a:latin typeface="Century Gothic" panose="020B0502020202020204" pitchFamily="34" charset="0"/>
                <a:ea typeface="Aptos" panose="020B0004020202020204" pitchFamily="34" charset="0"/>
                <a:cs typeface="Times New Roman" panose="02020603050405020304" pitchFamily="18" charset="0"/>
              </a:rPr>
              <a:t> </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spcBef>
                <a:spcPts val="0"/>
              </a:spcBef>
              <a:spcAft>
                <a:spcPts val="0"/>
              </a:spcAft>
            </a:pPr>
            <a:r>
              <a:rPr lang="en-GB" sz="1800" kern="100" dirty="0">
                <a:effectLst/>
                <a:latin typeface="Century Gothic" panose="020B0502020202020204" pitchFamily="34" charset="0"/>
                <a:ea typeface="Aptos" panose="020B0004020202020204" pitchFamily="34" charset="0"/>
                <a:cs typeface="Times New Roman" panose="02020603050405020304" pitchFamily="18" charset="0"/>
              </a:rPr>
              <a:t>So, ask them about their day online. Ask them to show you their favourite platform and those safety features – maybe even use the platform with them, especially where you can play a video game together. Talk about news stories, but keep conversations casual, and let them take charge when it comes to teaching you about their online world.</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5912F86D-1CBB-4457-8A13-AFA47789A512}" type="slidenum">
              <a:rPr lang="en-GB" smtClean="0"/>
              <a:t>12</a:t>
            </a:fld>
            <a:endParaRPr lang="en-GB"/>
          </a:p>
        </p:txBody>
      </p:sp>
    </p:spTree>
    <p:extLst>
      <p:ext uri="{BB962C8B-B14F-4D97-AF65-F5344CB8AC3E}">
        <p14:creationId xmlns:p14="http://schemas.microsoft.com/office/powerpoint/2010/main" val="299989923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GB" sz="1800" kern="100" dirty="0">
                <a:effectLst/>
                <a:latin typeface="Century Gothic" panose="020B0502020202020204" pitchFamily="34" charset="0"/>
                <a:ea typeface="Aptos" panose="020B0004020202020204" pitchFamily="34" charset="0"/>
                <a:cs typeface="Times New Roman" panose="02020603050405020304" pitchFamily="18" charset="0"/>
              </a:rPr>
              <a:t>Along with conversations, parental controls are so important. They’re not about stopping your child from doing things they enjoy; they’re about adding features to help them enjoy those things safely – like a training wheels on a bike, which help them learn to ride safely before getting removed. Parental controls give children the space and tools to benefit from their online space.</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spcBef>
                <a:spcPts val="0"/>
              </a:spcBef>
              <a:spcAft>
                <a:spcPts val="0"/>
              </a:spcAft>
            </a:pPr>
            <a:r>
              <a:rPr lang="en-GB" sz="1800" kern="100" dirty="0">
                <a:effectLst/>
                <a:latin typeface="Century Gothic" panose="020B0502020202020204" pitchFamily="34" charset="0"/>
                <a:ea typeface="Aptos" panose="020B0004020202020204" pitchFamily="34" charset="0"/>
                <a:cs typeface="Times New Roman" panose="02020603050405020304" pitchFamily="18" charset="0"/>
              </a:rPr>
              <a:t> </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spcBef>
                <a:spcPts val="0"/>
              </a:spcBef>
              <a:spcAft>
                <a:spcPts val="0"/>
              </a:spcAft>
            </a:pPr>
            <a:r>
              <a:rPr lang="en-GB" sz="1800" kern="100" dirty="0">
                <a:effectLst/>
                <a:latin typeface="Century Gothic" panose="020B0502020202020204" pitchFamily="34" charset="0"/>
                <a:ea typeface="Aptos" panose="020B0004020202020204" pitchFamily="34" charset="0"/>
                <a:cs typeface="Times New Roman" panose="02020603050405020304" pitchFamily="18" charset="0"/>
              </a:rPr>
              <a:t>So, easy things to do are setting up controls and limits on your home broadband network and the mobile network your child’s device uses.</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spcBef>
                <a:spcPts val="0"/>
              </a:spcBef>
              <a:spcAft>
                <a:spcPts val="0"/>
              </a:spcAft>
            </a:pPr>
            <a:r>
              <a:rPr lang="en-GB" sz="1800" kern="100" dirty="0">
                <a:effectLst/>
                <a:latin typeface="Century Gothic" panose="020B0502020202020204" pitchFamily="34" charset="0"/>
                <a:ea typeface="Aptos" panose="020B0004020202020204" pitchFamily="34" charset="0"/>
                <a:cs typeface="Times New Roman" panose="02020603050405020304" pitchFamily="18" charset="0"/>
              </a:rPr>
              <a:t> </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spcBef>
                <a:spcPts val="0"/>
              </a:spcBef>
              <a:spcAft>
                <a:spcPts val="0"/>
              </a:spcAft>
            </a:pPr>
            <a:r>
              <a:rPr lang="en-GB" sz="1800" kern="100" dirty="0">
                <a:effectLst/>
                <a:latin typeface="Century Gothic" panose="020B0502020202020204" pitchFamily="34" charset="0"/>
                <a:ea typeface="Aptos" panose="020B0004020202020204" pitchFamily="34" charset="0"/>
                <a:cs typeface="Times New Roman" panose="02020603050405020304" pitchFamily="18" charset="0"/>
              </a:rPr>
              <a:t>Once they reach minimum ages for social media, make use of Family Centre and similar parental features. These tools also exist in video games like Roblox and Fortnite.</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spcBef>
                <a:spcPts val="0"/>
              </a:spcBef>
              <a:spcAft>
                <a:spcPts val="0"/>
              </a:spcAft>
            </a:pPr>
            <a:r>
              <a:rPr lang="en-GB" sz="1800" kern="100" dirty="0">
                <a:effectLst/>
                <a:latin typeface="Century Gothic" panose="020B0502020202020204" pitchFamily="34" charset="0"/>
                <a:ea typeface="Aptos" panose="020B0004020202020204" pitchFamily="34" charset="0"/>
                <a:cs typeface="Times New Roman" panose="02020603050405020304" pitchFamily="18" charset="0"/>
              </a:rPr>
              <a:t> </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spcBef>
                <a:spcPts val="0"/>
              </a:spcBef>
              <a:spcAft>
                <a:spcPts val="0"/>
              </a:spcAft>
            </a:pPr>
            <a:r>
              <a:rPr lang="en-GB" sz="1800" kern="100" dirty="0">
                <a:effectLst/>
                <a:latin typeface="Century Gothic" panose="020B0502020202020204" pitchFamily="34" charset="0"/>
                <a:ea typeface="Aptos" panose="020B0004020202020204" pitchFamily="34" charset="0"/>
                <a:cs typeface="Times New Roman" panose="02020603050405020304" pitchFamily="18" charset="0"/>
              </a:rPr>
              <a:t>You can also use apps like Google Family Link or Apple Screen Time to set whole-family controls across devices, which might be easier than going into each app (though doing this as well is a good idea).</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spcBef>
                <a:spcPts val="0"/>
              </a:spcBef>
              <a:spcAft>
                <a:spcPts val="0"/>
              </a:spcAft>
            </a:pPr>
            <a:r>
              <a:rPr lang="en-GB" sz="1800" kern="100" dirty="0">
                <a:effectLst/>
                <a:latin typeface="Century Gothic" panose="020B0502020202020204" pitchFamily="34" charset="0"/>
                <a:ea typeface="Aptos" panose="020B0004020202020204" pitchFamily="34" charset="0"/>
                <a:cs typeface="Times New Roman" panose="02020603050405020304" pitchFamily="18" charset="0"/>
              </a:rPr>
              <a:t> </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spcBef>
                <a:spcPts val="0"/>
              </a:spcBef>
              <a:spcAft>
                <a:spcPts val="0"/>
              </a:spcAft>
            </a:pPr>
            <a:r>
              <a:rPr lang="en-GB" sz="1800" kern="100" dirty="0">
                <a:effectLst/>
                <a:latin typeface="Century Gothic" panose="020B0502020202020204" pitchFamily="34" charset="0"/>
                <a:ea typeface="Aptos" panose="020B0004020202020204" pitchFamily="34" charset="0"/>
                <a:cs typeface="Times New Roman" panose="02020603050405020304" pitchFamily="18" charset="0"/>
              </a:rPr>
              <a:t>And remember that as your child grows or their interests change, you should talk to them and involve them in conversations around the choices made to keep them safe online.</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5912F86D-1CBB-4457-8A13-AFA47789A512}" type="slidenum">
              <a:rPr lang="en-GB" smtClean="0"/>
              <a:t>13</a:t>
            </a:fld>
            <a:endParaRPr lang="en-GB"/>
          </a:p>
        </p:txBody>
      </p:sp>
    </p:spTree>
    <p:extLst>
      <p:ext uri="{BB962C8B-B14F-4D97-AF65-F5344CB8AC3E}">
        <p14:creationId xmlns:p14="http://schemas.microsoft.com/office/powerpoint/2010/main" val="42885436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GB" sz="1800" kern="100" dirty="0">
                <a:effectLst/>
                <a:latin typeface="Century Gothic" panose="020B0502020202020204" pitchFamily="34" charset="0"/>
                <a:ea typeface="Aptos" panose="020B0004020202020204" pitchFamily="34" charset="0"/>
                <a:cs typeface="Times New Roman" panose="02020603050405020304" pitchFamily="18" charset="0"/>
              </a:rPr>
              <a:t>Finally, it’s really important to keep on top of new apps and new issues. Internet Matters is really great for this, so joining their newsletter list could be really helpful.</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spcBef>
                <a:spcPts val="0"/>
              </a:spcBef>
              <a:spcAft>
                <a:spcPts val="0"/>
              </a:spcAft>
            </a:pPr>
            <a:r>
              <a:rPr lang="en-GB" sz="1800" kern="100" dirty="0">
                <a:effectLst/>
                <a:latin typeface="Century Gothic" panose="020B0502020202020204" pitchFamily="34" charset="0"/>
                <a:ea typeface="Aptos" panose="020B0004020202020204" pitchFamily="34" charset="0"/>
                <a:cs typeface="Times New Roman" panose="02020603050405020304" pitchFamily="18" charset="0"/>
              </a:rPr>
              <a:t> </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spcBef>
                <a:spcPts val="0"/>
              </a:spcBef>
              <a:spcAft>
                <a:spcPts val="0"/>
              </a:spcAft>
            </a:pPr>
            <a:r>
              <a:rPr lang="en-GB" sz="1800" kern="100" dirty="0">
                <a:effectLst/>
                <a:latin typeface="Century Gothic" panose="020B0502020202020204" pitchFamily="34" charset="0"/>
                <a:ea typeface="Aptos" panose="020B0004020202020204" pitchFamily="34" charset="0"/>
                <a:cs typeface="Times New Roman" panose="02020603050405020304" pitchFamily="18" charset="0"/>
              </a:rPr>
              <a:t>But taking an active interest in what your child enjoys through those conversations can also help. It might give you a starting point for what to look up online and can also keep you clued up on new safety features.</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spcBef>
                <a:spcPts val="0"/>
              </a:spcBef>
              <a:spcAft>
                <a:spcPts val="0"/>
              </a:spcAft>
            </a:pPr>
            <a:r>
              <a:rPr lang="en-GB" sz="1800" kern="100" dirty="0">
                <a:effectLst/>
                <a:latin typeface="Century Gothic" panose="020B0502020202020204" pitchFamily="34" charset="0"/>
                <a:ea typeface="Aptos" panose="020B0004020202020204" pitchFamily="34" charset="0"/>
                <a:cs typeface="Times New Roman" panose="02020603050405020304" pitchFamily="18" charset="0"/>
              </a:rPr>
              <a:t> </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spcBef>
                <a:spcPts val="0"/>
              </a:spcBef>
              <a:spcAft>
                <a:spcPts val="0"/>
              </a:spcAft>
            </a:pPr>
            <a:r>
              <a:rPr lang="en-GB" sz="1800" kern="100" dirty="0">
                <a:effectLst/>
                <a:latin typeface="Century Gothic" panose="020B0502020202020204" pitchFamily="34" charset="0"/>
                <a:ea typeface="Aptos" panose="020B0004020202020204" pitchFamily="34" charset="0"/>
                <a:cs typeface="Times New Roman" panose="02020603050405020304" pitchFamily="18" charset="0"/>
              </a:rPr>
              <a:t>Regulation like the Online Safety Act will mean platforms might introduce new changes, so keep an eye out in the news.</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5912F86D-1CBB-4457-8A13-AFA47789A512}" type="slidenum">
              <a:rPr lang="en-GB" smtClean="0"/>
              <a:t>14</a:t>
            </a:fld>
            <a:endParaRPr lang="en-GB"/>
          </a:p>
        </p:txBody>
      </p:sp>
    </p:spTree>
    <p:extLst>
      <p:ext uri="{BB962C8B-B14F-4D97-AF65-F5344CB8AC3E}">
        <p14:creationId xmlns:p14="http://schemas.microsoft.com/office/powerpoint/2010/main" val="276409536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GB" sz="1800" kern="100" dirty="0">
                <a:effectLst/>
                <a:latin typeface="Century Gothic" panose="020B0502020202020204" pitchFamily="34" charset="0"/>
                <a:ea typeface="Aptos" panose="020B0004020202020204" pitchFamily="34" charset="0"/>
                <a:cs typeface="Times New Roman" panose="02020603050405020304" pitchFamily="18" charset="0"/>
              </a:rPr>
              <a:t>One tool that is really useful for all 3 of these things is the Family Digital Toolkit from Internet Matters. You can scan the QR code on screen or save the web address for later.</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spcBef>
                <a:spcPts val="0"/>
              </a:spcBef>
              <a:spcAft>
                <a:spcPts val="0"/>
              </a:spcAft>
            </a:pPr>
            <a:r>
              <a:rPr lang="en-GB" sz="1800" kern="100" dirty="0">
                <a:effectLst/>
                <a:latin typeface="Century Gothic" panose="020B0502020202020204" pitchFamily="34" charset="0"/>
                <a:ea typeface="Aptos" panose="020B0004020202020204" pitchFamily="34" charset="0"/>
                <a:cs typeface="Times New Roman" panose="02020603050405020304" pitchFamily="18" charset="0"/>
              </a:rPr>
              <a:t> </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spcBef>
                <a:spcPts val="0"/>
              </a:spcBef>
              <a:spcAft>
                <a:spcPts val="0"/>
              </a:spcAft>
            </a:pPr>
            <a:r>
              <a:rPr lang="en-GB" sz="1800" kern="100" dirty="0">
                <a:effectLst/>
                <a:latin typeface="Century Gothic" panose="020B0502020202020204" pitchFamily="34" charset="0"/>
                <a:ea typeface="Aptos" panose="020B0004020202020204" pitchFamily="34" charset="0"/>
                <a:cs typeface="Times New Roman" panose="02020603050405020304" pitchFamily="18" charset="0"/>
              </a:rPr>
              <a:t>Spend ten minutes answering questions about your family’s digital use, your concerns and your child’s interests to get a personalised toolkit. You’ll then have all the conversation and parental controls guides that you need as well as more information about safety.</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spcBef>
                <a:spcPts val="0"/>
              </a:spcBef>
              <a:spcAft>
                <a:spcPts val="0"/>
              </a:spcAft>
            </a:pPr>
            <a:r>
              <a:rPr lang="en-GB" sz="1800" kern="100" dirty="0">
                <a:effectLst/>
                <a:latin typeface="Century Gothic" panose="020B0502020202020204" pitchFamily="34" charset="0"/>
                <a:ea typeface="Aptos" panose="020B0004020202020204" pitchFamily="34" charset="0"/>
                <a:cs typeface="Times New Roman" panose="02020603050405020304" pitchFamily="18" charset="0"/>
              </a:rPr>
              <a:t> </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spcBef>
                <a:spcPts val="0"/>
              </a:spcBef>
              <a:spcAft>
                <a:spcPts val="0"/>
              </a:spcAft>
            </a:pPr>
            <a:r>
              <a:rPr lang="en-GB" sz="1800" kern="100" dirty="0">
                <a:effectLst/>
                <a:latin typeface="Century Gothic" panose="020B0502020202020204" pitchFamily="34" charset="0"/>
                <a:ea typeface="Aptos" panose="020B0004020202020204" pitchFamily="34" charset="0"/>
                <a:cs typeface="Times New Roman" panose="02020603050405020304" pitchFamily="18" charset="0"/>
              </a:rPr>
              <a:t>We highly recommend doing this to make finding the information you need easier.</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5912F86D-1CBB-4457-8A13-AFA47789A512}" type="slidenum">
              <a:rPr lang="en-GB" smtClean="0"/>
              <a:t>15</a:t>
            </a:fld>
            <a:endParaRPr lang="en-GB"/>
          </a:p>
        </p:txBody>
      </p:sp>
    </p:spTree>
    <p:extLst>
      <p:ext uri="{BB962C8B-B14F-4D97-AF65-F5344CB8AC3E}">
        <p14:creationId xmlns:p14="http://schemas.microsoft.com/office/powerpoint/2010/main" val="189973526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GB" sz="1800" kern="100" dirty="0">
                <a:effectLst/>
                <a:latin typeface="Century Gothic" panose="020B0502020202020204" pitchFamily="34" charset="0"/>
                <a:ea typeface="Aptos" panose="020B0004020202020204" pitchFamily="34" charset="0"/>
                <a:cs typeface="Times New Roman" panose="02020603050405020304" pitchFamily="18" charset="0"/>
              </a:rPr>
              <a:t>That concludes this presentation, and we thank you for listening. We hope you take action and come to us if you have any concerns or questions.</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spcBef>
                <a:spcPts val="0"/>
              </a:spcBef>
              <a:spcAft>
                <a:spcPts val="0"/>
              </a:spcAft>
            </a:pPr>
            <a:r>
              <a:rPr lang="en-GB" sz="1800" kern="100" dirty="0">
                <a:effectLst/>
                <a:latin typeface="Century Gothic" panose="020B0502020202020204" pitchFamily="34" charset="0"/>
                <a:ea typeface="Aptos" panose="020B0004020202020204" pitchFamily="34" charset="0"/>
                <a:cs typeface="Times New Roman" panose="02020603050405020304" pitchFamily="18" charset="0"/>
              </a:rPr>
              <a:t> </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spcBef>
                <a:spcPts val="0"/>
              </a:spcBef>
              <a:spcAft>
                <a:spcPts val="0"/>
              </a:spcAft>
            </a:pPr>
            <a:r>
              <a:rPr lang="en-GB" sz="1800" kern="100" dirty="0">
                <a:effectLst/>
                <a:latin typeface="Century Gothic" panose="020B0502020202020204" pitchFamily="34" charset="0"/>
                <a:ea typeface="Aptos" panose="020B0004020202020204" pitchFamily="34" charset="0"/>
                <a:cs typeface="Times New Roman" panose="02020603050405020304" pitchFamily="18" charset="0"/>
              </a:rPr>
              <a:t>You can visit internetmatters.org for information and resources, or you can scan the QR code here to access their Moving to Secondary guide and resources.</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spcBef>
                <a:spcPts val="0"/>
              </a:spcBef>
              <a:spcAft>
                <a:spcPts val="0"/>
              </a:spcAft>
            </a:pPr>
            <a:r>
              <a:rPr lang="en-GB" sz="1800" kern="100" dirty="0">
                <a:effectLst/>
                <a:latin typeface="Century Gothic" panose="020B0502020202020204" pitchFamily="34" charset="0"/>
                <a:ea typeface="Aptos" panose="020B0004020202020204" pitchFamily="34" charset="0"/>
                <a:cs typeface="Times New Roman" panose="02020603050405020304" pitchFamily="18" charset="0"/>
              </a:rPr>
              <a:t> </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spcBef>
                <a:spcPts val="0"/>
              </a:spcBef>
              <a:spcAft>
                <a:spcPts val="0"/>
              </a:spcAft>
            </a:pPr>
            <a:r>
              <a:rPr lang="en-GB" sz="1800" kern="100">
                <a:effectLst/>
                <a:latin typeface="Century Gothic" panose="020B0502020202020204" pitchFamily="34" charset="0"/>
                <a:ea typeface="Aptos" panose="020B0004020202020204" pitchFamily="34" charset="0"/>
                <a:cs typeface="Times New Roman" panose="02020603050405020304" pitchFamily="18" charset="0"/>
              </a:rPr>
              <a:t>Thank you.</a:t>
            </a:r>
            <a:endParaRPr lang="en-GB" sz="1800" kern="100">
              <a:effectLst/>
              <a:latin typeface="Aptos" panose="020B0004020202020204" pitchFamily="34" charset="0"/>
              <a:ea typeface="Aptos" panose="020B000402020202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5912F86D-1CBB-4457-8A13-AFA47789A512}" type="slidenum">
              <a:rPr lang="en-GB" smtClean="0"/>
              <a:t>16</a:t>
            </a:fld>
            <a:endParaRPr lang="en-GB"/>
          </a:p>
        </p:txBody>
      </p:sp>
    </p:spTree>
    <p:extLst>
      <p:ext uri="{BB962C8B-B14F-4D97-AF65-F5344CB8AC3E}">
        <p14:creationId xmlns:p14="http://schemas.microsoft.com/office/powerpoint/2010/main" val="36087090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GB" sz="1800" kern="100" dirty="0">
                <a:effectLst/>
                <a:latin typeface="Century Gothic" panose="020B0502020202020204" pitchFamily="34" charset="0"/>
                <a:ea typeface="Aptos" panose="020B0004020202020204" pitchFamily="34" charset="0"/>
                <a:cs typeface="Times New Roman" panose="02020603050405020304" pitchFamily="18" charset="0"/>
              </a:rPr>
              <a:t>According to research from Ofcom, children in Secondary (aged 12-15) are more likely to use a mobile phone to go online. They are also more likely to use social media apps and platforms. </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spcBef>
                <a:spcPts val="0"/>
              </a:spcBef>
              <a:spcAft>
                <a:spcPts val="0"/>
              </a:spcAft>
            </a:pPr>
            <a:r>
              <a:rPr lang="en-GB" sz="1800" kern="100" dirty="0">
                <a:effectLst/>
                <a:latin typeface="Century Gothic" panose="020B0502020202020204" pitchFamily="34" charset="0"/>
                <a:ea typeface="Aptos" panose="020B0004020202020204" pitchFamily="34" charset="0"/>
                <a:cs typeface="Times New Roman" panose="02020603050405020304" pitchFamily="18" charset="0"/>
              </a:rPr>
              <a:t> </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spcBef>
                <a:spcPts val="0"/>
              </a:spcBef>
              <a:spcAft>
                <a:spcPts val="0"/>
              </a:spcAft>
            </a:pPr>
            <a:r>
              <a:rPr lang="en-GB" sz="1800" kern="100" dirty="0">
                <a:effectLst/>
                <a:latin typeface="Century Gothic" panose="020B0502020202020204" pitchFamily="34" charset="0"/>
                <a:ea typeface="Aptos" panose="020B0004020202020204" pitchFamily="34" charset="0"/>
                <a:cs typeface="Times New Roman" panose="02020603050405020304" pitchFamily="18" charset="0"/>
              </a:rPr>
              <a:t>While this is mostly passive use such as viewing content and ‘liking’ rather than commenting or creating their own content, at Secondary there is an increase in children interacting with others on social media.</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spcBef>
                <a:spcPts val="0"/>
              </a:spcBef>
              <a:spcAft>
                <a:spcPts val="0"/>
              </a:spcAft>
            </a:pPr>
            <a:r>
              <a:rPr lang="en-GB" sz="1800" kern="100" dirty="0">
                <a:effectLst/>
                <a:latin typeface="Century Gothic" panose="020B0502020202020204" pitchFamily="34" charset="0"/>
                <a:ea typeface="Aptos" panose="020B0004020202020204" pitchFamily="34" charset="0"/>
                <a:cs typeface="Times New Roman" panose="02020603050405020304" pitchFamily="18" charset="0"/>
              </a:rPr>
              <a:t> </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spcBef>
                <a:spcPts val="0"/>
              </a:spcBef>
              <a:spcAft>
                <a:spcPts val="0"/>
              </a:spcAft>
            </a:pPr>
            <a:r>
              <a:rPr lang="en-GB" sz="1800" kern="100" dirty="0">
                <a:effectLst/>
                <a:latin typeface="Century Gothic" panose="020B0502020202020204" pitchFamily="34" charset="0"/>
                <a:ea typeface="Aptos" panose="020B0004020202020204" pitchFamily="34" charset="0"/>
                <a:cs typeface="Times New Roman" panose="02020603050405020304" pitchFamily="18" charset="0"/>
              </a:rPr>
              <a:t>This might include friends from school but can also include relative strangers in online communities they’re a part of.</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spcBef>
                <a:spcPts val="0"/>
              </a:spcBef>
              <a:spcAft>
                <a:spcPts val="0"/>
              </a:spcAft>
            </a:pPr>
            <a:r>
              <a:rPr lang="en-GB" sz="1800" kern="100" dirty="0">
                <a:effectLst/>
                <a:latin typeface="Century Gothic" panose="020B0502020202020204" pitchFamily="34" charset="0"/>
                <a:ea typeface="Aptos" panose="020B0004020202020204" pitchFamily="34" charset="0"/>
                <a:cs typeface="Times New Roman" panose="02020603050405020304" pitchFamily="18" charset="0"/>
              </a:rPr>
              <a:t> </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spcBef>
                <a:spcPts val="0"/>
              </a:spcBef>
              <a:spcAft>
                <a:spcPts val="0"/>
              </a:spcAft>
            </a:pPr>
            <a:r>
              <a:rPr lang="en-GB" sz="1800" kern="100" dirty="0">
                <a:effectLst/>
                <a:latin typeface="Century Gothic" panose="020B0502020202020204" pitchFamily="34" charset="0"/>
                <a:ea typeface="Aptos" panose="020B0004020202020204" pitchFamily="34" charset="0"/>
                <a:cs typeface="Times New Roman" panose="02020603050405020304" pitchFamily="18" charset="0"/>
              </a:rPr>
              <a:t>Use of AI tools also increases. For many, this means playing around with tools; for some, this might mean using AI for school. While there are great things these tools can do, we encourage you to explore the tools and help children use them for support rather than doing schoolwork for them.</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spcBef>
                <a:spcPts val="0"/>
              </a:spcBef>
              <a:spcAft>
                <a:spcPts val="0"/>
              </a:spcAft>
            </a:pPr>
            <a:r>
              <a:rPr lang="en-GB" sz="1800" kern="100" dirty="0">
                <a:effectLst/>
                <a:latin typeface="Century Gothic" panose="020B0502020202020204" pitchFamily="34" charset="0"/>
                <a:ea typeface="Aptos" panose="020B0004020202020204" pitchFamily="34" charset="0"/>
                <a:cs typeface="Times New Roman" panose="02020603050405020304" pitchFamily="18" charset="0"/>
              </a:rPr>
              <a:t> </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spcBef>
                <a:spcPts val="0"/>
              </a:spcBef>
              <a:spcAft>
                <a:spcPts val="0"/>
              </a:spcAft>
            </a:pPr>
            <a:r>
              <a:rPr lang="en-GB" sz="1800" i="1" kern="100" dirty="0">
                <a:effectLst/>
                <a:latin typeface="Century Gothic" panose="020B0502020202020204" pitchFamily="34" charset="0"/>
                <a:ea typeface="Aptos" panose="020B0004020202020204" pitchFamily="34" charset="0"/>
                <a:cs typeface="Times New Roman" panose="02020603050405020304" pitchFamily="18" charset="0"/>
              </a:rPr>
              <a:t>[Include your school’s guidance on AI if applicable]</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spcBef>
                <a:spcPts val="0"/>
              </a:spcBef>
              <a:spcAft>
                <a:spcPts val="0"/>
              </a:spcAft>
            </a:pPr>
            <a:r>
              <a:rPr lang="en-GB" sz="1800" i="1" kern="100" dirty="0">
                <a:effectLst/>
                <a:latin typeface="Century Gothic" panose="020B0502020202020204" pitchFamily="34" charset="0"/>
                <a:ea typeface="Aptos" panose="020B0004020202020204" pitchFamily="34" charset="0"/>
                <a:cs typeface="Times New Roman" panose="02020603050405020304" pitchFamily="18" charset="0"/>
              </a:rPr>
              <a:t> </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spcBef>
                <a:spcPts val="0"/>
              </a:spcBef>
              <a:spcAft>
                <a:spcPts val="0"/>
              </a:spcAft>
            </a:pPr>
            <a:r>
              <a:rPr lang="en-GB" sz="1800" kern="100" dirty="0">
                <a:effectLst/>
                <a:latin typeface="Century Gothic" panose="020B0502020202020204" pitchFamily="34" charset="0"/>
                <a:ea typeface="Aptos" panose="020B0004020202020204" pitchFamily="34" charset="0"/>
                <a:cs typeface="Times New Roman" panose="02020603050405020304" pitchFamily="18" charset="0"/>
              </a:rPr>
              <a:t>Ofcom also notes that teens are increasingly using social media and other apps to learn about news. Not all of this information is true, so critical thinking is extremely important. You can find some resources through QR codes at the end of this presentation to help you. Or you can visit internetmatters.org for support.</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endParaRPr lang="en-GB" dirty="0"/>
          </a:p>
        </p:txBody>
      </p:sp>
      <p:sp>
        <p:nvSpPr>
          <p:cNvPr id="4" name="Slide Number Placeholder 3"/>
          <p:cNvSpPr>
            <a:spLocks noGrp="1"/>
          </p:cNvSpPr>
          <p:nvPr>
            <p:ph type="sldNum" sz="quarter" idx="5"/>
          </p:nvPr>
        </p:nvSpPr>
        <p:spPr/>
        <p:txBody>
          <a:bodyPr/>
          <a:lstStyle/>
          <a:p>
            <a:fld id="{5912F86D-1CBB-4457-8A13-AFA47789A512}" type="slidenum">
              <a:rPr lang="en-GB" smtClean="0"/>
              <a:t>2</a:t>
            </a:fld>
            <a:endParaRPr lang="en-GB"/>
          </a:p>
        </p:txBody>
      </p:sp>
    </p:spTree>
    <p:extLst>
      <p:ext uri="{BB962C8B-B14F-4D97-AF65-F5344CB8AC3E}">
        <p14:creationId xmlns:p14="http://schemas.microsoft.com/office/powerpoint/2010/main" val="38810343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GB" sz="1800" kern="100" dirty="0">
                <a:effectLst/>
                <a:latin typeface="Century Gothic" panose="020B0502020202020204" pitchFamily="34" charset="0"/>
                <a:ea typeface="Aptos" panose="020B0004020202020204" pitchFamily="34" charset="0"/>
                <a:cs typeface="Times New Roman" panose="02020603050405020304" pitchFamily="18" charset="0"/>
              </a:rPr>
              <a:t>Let’s look at a little information about what research shows. This is based on a survey from online safety organisation, Internet Matters, which asks children about their online habits.</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spcBef>
                <a:spcPts val="0"/>
              </a:spcBef>
              <a:spcAft>
                <a:spcPts val="0"/>
              </a:spcAft>
            </a:pPr>
            <a:r>
              <a:rPr lang="en-GB" sz="1800" kern="100" dirty="0">
                <a:effectLst/>
                <a:latin typeface="Century Gothic" panose="020B0502020202020204" pitchFamily="34" charset="0"/>
                <a:ea typeface="Aptos" panose="020B0004020202020204" pitchFamily="34" charset="0"/>
                <a:cs typeface="Times New Roman" panose="02020603050405020304" pitchFamily="18" charset="0"/>
              </a:rPr>
              <a:t> </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spcBef>
                <a:spcPts val="0"/>
              </a:spcBef>
              <a:spcAft>
                <a:spcPts val="0"/>
              </a:spcAft>
            </a:pPr>
            <a:r>
              <a:rPr lang="en-GB" sz="1800" kern="100" dirty="0">
                <a:effectLst/>
                <a:latin typeface="Century Gothic" panose="020B0502020202020204" pitchFamily="34" charset="0"/>
                <a:ea typeface="Aptos" panose="020B0004020202020204" pitchFamily="34" charset="0"/>
                <a:cs typeface="Times New Roman" panose="02020603050405020304" pitchFamily="18" charset="0"/>
              </a:rPr>
              <a:t>You can see that from ages 9-10, which is about the end of Primary, to the ages of 11-12, which is about the start of Secondary, children’s use of certain technology increases.</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spcBef>
                <a:spcPts val="0"/>
              </a:spcBef>
              <a:spcAft>
                <a:spcPts val="0"/>
              </a:spcAft>
            </a:pPr>
            <a:r>
              <a:rPr lang="en-GB" sz="1800" kern="100" dirty="0">
                <a:effectLst/>
                <a:latin typeface="Century Gothic" panose="020B0502020202020204" pitchFamily="34" charset="0"/>
                <a:ea typeface="Aptos" panose="020B0004020202020204" pitchFamily="34" charset="0"/>
                <a:cs typeface="Times New Roman" panose="02020603050405020304" pitchFamily="18" charset="0"/>
              </a:rPr>
              <a:t> </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spcBef>
                <a:spcPts val="0"/>
              </a:spcBef>
              <a:spcAft>
                <a:spcPts val="0"/>
              </a:spcAft>
            </a:pPr>
            <a:r>
              <a:rPr lang="en-GB" sz="1800" kern="100" dirty="0">
                <a:effectLst/>
                <a:latin typeface="Century Gothic" panose="020B0502020202020204" pitchFamily="34" charset="0"/>
                <a:ea typeface="Aptos" panose="020B0004020202020204" pitchFamily="34" charset="0"/>
                <a:cs typeface="Times New Roman" panose="02020603050405020304" pitchFamily="18" charset="0"/>
              </a:rPr>
              <a:t>More children are watching videos on apps like YouTube and TikTok, more are using search engines and websites for school. There’s also a move towards messaging apps and social media as children go into Secondary. These numbers also increase as children get older.</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5912F86D-1CBB-4457-8A13-AFA47789A512}" type="slidenum">
              <a:rPr lang="en-GB" smtClean="0"/>
              <a:t>3</a:t>
            </a:fld>
            <a:endParaRPr lang="en-GB"/>
          </a:p>
        </p:txBody>
      </p:sp>
    </p:spTree>
    <p:extLst>
      <p:ext uri="{BB962C8B-B14F-4D97-AF65-F5344CB8AC3E}">
        <p14:creationId xmlns:p14="http://schemas.microsoft.com/office/powerpoint/2010/main" val="41060505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GB" sz="1800" kern="100" dirty="0">
                <a:effectLst/>
                <a:latin typeface="Century Gothic" panose="020B0502020202020204" pitchFamily="34" charset="0"/>
                <a:ea typeface="Aptos" panose="020B0004020202020204" pitchFamily="34" charset="0"/>
                <a:cs typeface="Times New Roman" panose="02020603050405020304" pitchFamily="18" charset="0"/>
              </a:rPr>
              <a:t>This is an overview of some of the apps you should be aware of. You can see for social media and messaging apps, there is a noted increase in Secondary school among children. Again, this is a time when they’re becoming more social and want to connect with others. So, this is not surprising.</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spcBef>
                <a:spcPts val="0"/>
              </a:spcBef>
              <a:spcAft>
                <a:spcPts val="0"/>
              </a:spcAft>
            </a:pPr>
            <a:r>
              <a:rPr lang="en-GB" sz="1800" kern="100" dirty="0">
                <a:effectLst/>
                <a:latin typeface="Century Gothic" panose="020B0502020202020204" pitchFamily="34" charset="0"/>
                <a:ea typeface="Aptos" panose="020B0004020202020204" pitchFamily="34" charset="0"/>
                <a:cs typeface="Times New Roman" panose="02020603050405020304" pitchFamily="18" charset="0"/>
              </a:rPr>
              <a:t> </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spcBef>
                <a:spcPts val="0"/>
              </a:spcBef>
              <a:spcAft>
                <a:spcPts val="0"/>
              </a:spcAft>
            </a:pPr>
            <a:r>
              <a:rPr lang="en-GB" sz="1800" kern="100" dirty="0">
                <a:effectLst/>
                <a:latin typeface="Century Gothic" panose="020B0502020202020204" pitchFamily="34" charset="0"/>
                <a:ea typeface="Aptos" panose="020B0004020202020204" pitchFamily="34" charset="0"/>
                <a:cs typeface="Times New Roman" panose="02020603050405020304" pitchFamily="18" charset="0"/>
              </a:rPr>
              <a:t>But it’s also important to know that WhatsApp, TikTok and Snapchat have an age requirement of 13. So, all of these children are actually using platforms underage, which puts them at risk.</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spcBef>
                <a:spcPts val="0"/>
              </a:spcBef>
              <a:spcAft>
                <a:spcPts val="0"/>
              </a:spcAft>
            </a:pPr>
            <a:r>
              <a:rPr lang="en-GB" sz="1800" kern="100" dirty="0">
                <a:effectLst/>
                <a:latin typeface="Century Gothic" panose="020B0502020202020204" pitchFamily="34" charset="0"/>
                <a:ea typeface="Aptos" panose="020B0004020202020204" pitchFamily="34" charset="0"/>
                <a:cs typeface="Times New Roman" panose="02020603050405020304" pitchFamily="18" charset="0"/>
              </a:rPr>
              <a:t> </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spcBef>
                <a:spcPts val="0"/>
              </a:spcBef>
              <a:spcAft>
                <a:spcPts val="0"/>
              </a:spcAft>
            </a:pPr>
            <a:r>
              <a:rPr lang="en-GB" sz="1800" kern="100" dirty="0">
                <a:effectLst/>
                <a:latin typeface="Century Gothic" panose="020B0502020202020204" pitchFamily="34" charset="0"/>
                <a:ea typeface="Aptos" panose="020B0004020202020204" pitchFamily="34" charset="0"/>
                <a:cs typeface="Times New Roman" panose="02020603050405020304" pitchFamily="18" charset="0"/>
              </a:rPr>
              <a:t>If they join something like Snapchat underage, they must lie about their age. The problem with this is that children lying about their age will often use parents’ birthdays because they’re easier to remember. However, Snapchat, TikTok, Instagram and other social media apps actually have specific safety measures in place for users aged 13-18 – this is called safety by design. If they pretend to be you, they don’t have those features.</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5912F86D-1CBB-4457-8A13-AFA47789A512}" type="slidenum">
              <a:rPr lang="en-GB" smtClean="0"/>
              <a:t>4</a:t>
            </a:fld>
            <a:endParaRPr lang="en-GB"/>
          </a:p>
        </p:txBody>
      </p:sp>
    </p:spTree>
    <p:extLst>
      <p:ext uri="{BB962C8B-B14F-4D97-AF65-F5344CB8AC3E}">
        <p14:creationId xmlns:p14="http://schemas.microsoft.com/office/powerpoint/2010/main" val="19613478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GB" sz="1800" kern="100" dirty="0">
                <a:effectLst/>
                <a:latin typeface="Century Gothic" panose="020B0502020202020204" pitchFamily="34" charset="0"/>
                <a:ea typeface="Aptos" panose="020B0004020202020204" pitchFamily="34" charset="0"/>
                <a:cs typeface="Times New Roman" panose="02020603050405020304" pitchFamily="18" charset="0"/>
              </a:rPr>
              <a:t>Here is an overview of these safety by design measures. So on TikTok and Instagram, users’ accounts are private by default if they are aged 13  to 16; 13 to 18 for Snapchat. There are limits to who can directly message children who are underage. The apps encourage screen time breaks and Family Centres as well, which allow you an overview to keep them safe.</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spcBef>
                <a:spcPts val="0"/>
              </a:spcBef>
              <a:spcAft>
                <a:spcPts val="0"/>
              </a:spcAft>
            </a:pPr>
            <a:r>
              <a:rPr lang="en-GB" sz="1800" kern="100" dirty="0">
                <a:effectLst/>
                <a:latin typeface="Century Gothic" panose="020B0502020202020204" pitchFamily="34" charset="0"/>
                <a:ea typeface="Aptos" panose="020B0004020202020204" pitchFamily="34" charset="0"/>
                <a:cs typeface="Times New Roman" panose="02020603050405020304" pitchFamily="18" charset="0"/>
              </a:rPr>
              <a:t> </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r>
              <a:rPr lang="en-GB" sz="1800" dirty="0">
                <a:effectLst/>
                <a:latin typeface="Century Gothic" panose="020B0502020202020204" pitchFamily="34" charset="0"/>
                <a:ea typeface="Aptos" panose="020B0004020202020204" pitchFamily="34" charset="0"/>
                <a:cs typeface="Times New Roman" panose="02020603050405020304" pitchFamily="18" charset="0"/>
              </a:rPr>
              <a:t>If your child pretends to be over-18, they miss out on all of these things and are at even greater risk of contact from people they don’t know.</a:t>
            </a:r>
            <a:endParaRPr lang="en-GB" dirty="0"/>
          </a:p>
        </p:txBody>
      </p:sp>
      <p:sp>
        <p:nvSpPr>
          <p:cNvPr id="4" name="Slide Number Placeholder 3"/>
          <p:cNvSpPr>
            <a:spLocks noGrp="1"/>
          </p:cNvSpPr>
          <p:nvPr>
            <p:ph type="sldNum" sz="quarter" idx="5"/>
          </p:nvPr>
        </p:nvSpPr>
        <p:spPr/>
        <p:txBody>
          <a:bodyPr/>
          <a:lstStyle/>
          <a:p>
            <a:fld id="{5912F86D-1CBB-4457-8A13-AFA47789A512}" type="slidenum">
              <a:rPr lang="en-GB" smtClean="0"/>
              <a:t>5</a:t>
            </a:fld>
            <a:endParaRPr lang="en-GB"/>
          </a:p>
        </p:txBody>
      </p:sp>
    </p:spTree>
    <p:extLst>
      <p:ext uri="{BB962C8B-B14F-4D97-AF65-F5344CB8AC3E}">
        <p14:creationId xmlns:p14="http://schemas.microsoft.com/office/powerpoint/2010/main" val="27013115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GB" sz="1800" kern="100" dirty="0">
                <a:effectLst/>
                <a:latin typeface="Century Gothic" panose="020B0502020202020204" pitchFamily="34" charset="0"/>
                <a:ea typeface="Aptos" panose="020B0004020202020204" pitchFamily="34" charset="0"/>
                <a:cs typeface="Times New Roman" panose="02020603050405020304" pitchFamily="18" charset="0"/>
              </a:rPr>
              <a:t>The Internet Matters survey I mentioned before also asked children about their experiences online. You can see that, again, as children start Secondary, some of these issues increase.</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spcBef>
                <a:spcPts val="0"/>
              </a:spcBef>
              <a:spcAft>
                <a:spcPts val="0"/>
              </a:spcAft>
            </a:pPr>
            <a:r>
              <a:rPr lang="en-GB" sz="1800" kern="100" dirty="0">
                <a:effectLst/>
                <a:latin typeface="Century Gothic" panose="020B0502020202020204" pitchFamily="34" charset="0"/>
                <a:ea typeface="Aptos" panose="020B0004020202020204" pitchFamily="34" charset="0"/>
                <a:cs typeface="Times New Roman" panose="02020603050405020304" pitchFamily="18" charset="0"/>
              </a:rPr>
              <a:t> </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spcBef>
                <a:spcPts val="0"/>
              </a:spcBef>
              <a:spcAft>
                <a:spcPts val="0"/>
              </a:spcAft>
            </a:pPr>
            <a:r>
              <a:rPr lang="en-GB" sz="1800" kern="100" dirty="0">
                <a:effectLst/>
                <a:latin typeface="Century Gothic" panose="020B0502020202020204" pitchFamily="34" charset="0"/>
                <a:ea typeface="Aptos" panose="020B0004020202020204" pitchFamily="34" charset="0"/>
                <a:cs typeface="Times New Roman" panose="02020603050405020304" pitchFamily="18" charset="0"/>
              </a:rPr>
              <a:t>It’s interesting to note that children do recognise that feeling of ‘too much screen time’, so it’s important to make use of parental controls and conversations to help them manage this.</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spcBef>
                <a:spcPts val="0"/>
              </a:spcBef>
              <a:spcAft>
                <a:spcPts val="0"/>
              </a:spcAft>
            </a:pPr>
            <a:r>
              <a:rPr lang="en-GB" sz="1800" kern="100" dirty="0">
                <a:effectLst/>
                <a:latin typeface="Century Gothic" panose="020B0502020202020204" pitchFamily="34" charset="0"/>
                <a:ea typeface="Aptos" panose="020B0004020202020204" pitchFamily="34" charset="0"/>
                <a:cs typeface="Times New Roman" panose="02020603050405020304" pitchFamily="18" charset="0"/>
              </a:rPr>
              <a:t> </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spcBef>
                <a:spcPts val="0"/>
              </a:spcBef>
              <a:spcAft>
                <a:spcPts val="0"/>
              </a:spcAft>
            </a:pPr>
            <a:r>
              <a:rPr lang="en-GB" sz="1800" kern="100" dirty="0">
                <a:effectLst/>
                <a:latin typeface="Century Gothic" panose="020B0502020202020204" pitchFamily="34" charset="0"/>
                <a:ea typeface="Aptos" panose="020B0004020202020204" pitchFamily="34" charset="0"/>
                <a:cs typeface="Times New Roman" panose="02020603050405020304" pitchFamily="18" charset="0"/>
              </a:rPr>
              <a:t>Children are also increasingly unsure about the information they see online and whether it’s true.</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spcBef>
                <a:spcPts val="0"/>
              </a:spcBef>
              <a:spcAft>
                <a:spcPts val="0"/>
              </a:spcAft>
            </a:pPr>
            <a:r>
              <a:rPr lang="en-GB" sz="1800" kern="100" dirty="0">
                <a:effectLst/>
                <a:latin typeface="Century Gothic" panose="020B0502020202020204" pitchFamily="34" charset="0"/>
                <a:ea typeface="Aptos" panose="020B0004020202020204" pitchFamily="34" charset="0"/>
                <a:cs typeface="Times New Roman" panose="02020603050405020304" pitchFamily="18" charset="0"/>
              </a:rPr>
              <a:t> </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spcBef>
                <a:spcPts val="0"/>
              </a:spcBef>
              <a:spcAft>
                <a:spcPts val="0"/>
              </a:spcAft>
            </a:pPr>
            <a:r>
              <a:rPr lang="en-GB" sz="1800" kern="100" dirty="0">
                <a:effectLst/>
                <a:latin typeface="Century Gothic" panose="020B0502020202020204" pitchFamily="34" charset="0"/>
                <a:ea typeface="Aptos" panose="020B0004020202020204" pitchFamily="34" charset="0"/>
                <a:cs typeface="Times New Roman" panose="02020603050405020304" pitchFamily="18" charset="0"/>
              </a:rPr>
              <a:t>Additionally, they report seeing bullying and hateful behaviours online, increasing as they grow and perhaps engage with different online communities.</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5912F86D-1CBB-4457-8A13-AFA47789A512}" type="slidenum">
              <a:rPr lang="en-GB" smtClean="0"/>
              <a:t>6</a:t>
            </a:fld>
            <a:endParaRPr lang="en-GB"/>
          </a:p>
        </p:txBody>
      </p:sp>
    </p:spTree>
    <p:extLst>
      <p:ext uri="{BB962C8B-B14F-4D97-AF65-F5344CB8AC3E}">
        <p14:creationId xmlns:p14="http://schemas.microsoft.com/office/powerpoint/2010/main" val="33553705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GB" sz="1800" kern="100" dirty="0">
                <a:effectLst/>
                <a:latin typeface="Century Gothic" panose="020B0502020202020204" pitchFamily="34" charset="0"/>
                <a:ea typeface="Aptos" panose="020B0004020202020204" pitchFamily="34" charset="0"/>
                <a:cs typeface="Times New Roman" panose="02020603050405020304" pitchFamily="18" charset="0"/>
              </a:rPr>
              <a:t>When it comes to knowing how to stay safe on different platforms, children become a little more savvy as they grow. You can see an increase from Primary to Secondary when it comes to knowing how to use privacy settings, unfollowing or unsubscribing from content and knowing how to block accounts.</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spcBef>
                <a:spcPts val="0"/>
              </a:spcBef>
              <a:spcAft>
                <a:spcPts val="0"/>
              </a:spcAft>
            </a:pPr>
            <a:r>
              <a:rPr lang="en-GB" sz="1800" kern="100" dirty="0">
                <a:effectLst/>
                <a:latin typeface="Century Gothic" panose="020B0502020202020204" pitchFamily="34" charset="0"/>
                <a:ea typeface="Aptos" panose="020B0004020202020204" pitchFamily="34" charset="0"/>
                <a:cs typeface="Times New Roman" panose="02020603050405020304" pitchFamily="18" charset="0"/>
              </a:rPr>
              <a:t> </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spcBef>
                <a:spcPts val="0"/>
              </a:spcBef>
              <a:spcAft>
                <a:spcPts val="0"/>
              </a:spcAft>
            </a:pPr>
            <a:r>
              <a:rPr lang="en-GB" sz="1800" kern="100" dirty="0">
                <a:effectLst/>
                <a:latin typeface="Century Gothic" panose="020B0502020202020204" pitchFamily="34" charset="0"/>
                <a:ea typeface="Aptos" panose="020B0004020202020204" pitchFamily="34" charset="0"/>
                <a:cs typeface="Times New Roman" panose="02020603050405020304" pitchFamily="18" charset="0"/>
              </a:rPr>
              <a:t>These are really key skills to have that allows children to take ownership of their safety. It’s worth asking them to show you these features on their favourite platforms and asking them when they should use them.</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5912F86D-1CBB-4457-8A13-AFA47789A512}" type="slidenum">
              <a:rPr lang="en-GB" smtClean="0"/>
              <a:t>7</a:t>
            </a:fld>
            <a:endParaRPr lang="en-GB"/>
          </a:p>
        </p:txBody>
      </p:sp>
    </p:spTree>
    <p:extLst>
      <p:ext uri="{BB962C8B-B14F-4D97-AF65-F5344CB8AC3E}">
        <p14:creationId xmlns:p14="http://schemas.microsoft.com/office/powerpoint/2010/main" val="26810733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GB" sz="1800" kern="100" dirty="0">
                <a:effectLst/>
                <a:latin typeface="Century Gothic" panose="020B0502020202020204" pitchFamily="34" charset="0"/>
                <a:ea typeface="Aptos" panose="020B0004020202020204" pitchFamily="34" charset="0"/>
                <a:cs typeface="Times New Roman" panose="02020603050405020304" pitchFamily="18" charset="0"/>
              </a:rPr>
              <a:t>This is especially necessary because even though we see half of children at Secondary saying they know how to take actions, only 31% are actually using privacy settings.</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spcBef>
                <a:spcPts val="0"/>
              </a:spcBef>
              <a:spcAft>
                <a:spcPts val="0"/>
              </a:spcAft>
            </a:pPr>
            <a:r>
              <a:rPr lang="en-GB" sz="1800" kern="100" dirty="0">
                <a:effectLst/>
                <a:latin typeface="Century Gothic" panose="020B0502020202020204" pitchFamily="34" charset="0"/>
                <a:ea typeface="Aptos" panose="020B0004020202020204" pitchFamily="34" charset="0"/>
                <a:cs typeface="Times New Roman" panose="02020603050405020304" pitchFamily="18" charset="0"/>
              </a:rPr>
              <a:t> </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spcBef>
                <a:spcPts val="0"/>
              </a:spcBef>
              <a:spcAft>
                <a:spcPts val="0"/>
              </a:spcAft>
            </a:pPr>
            <a:r>
              <a:rPr lang="en-GB" sz="1800" kern="100" dirty="0">
                <a:effectLst/>
                <a:latin typeface="Century Gothic" panose="020B0502020202020204" pitchFamily="34" charset="0"/>
                <a:ea typeface="Aptos" panose="020B0004020202020204" pitchFamily="34" charset="0"/>
                <a:cs typeface="Times New Roman" panose="02020603050405020304" pitchFamily="18" charset="0"/>
              </a:rPr>
              <a:t>Again, these behaviours increase at Secondary, but there’s still a mismatch between knowledge and taking action, so talking about the importance of these tools is key.</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spcBef>
                <a:spcPts val="0"/>
              </a:spcBef>
              <a:spcAft>
                <a:spcPts val="0"/>
              </a:spcAft>
            </a:pPr>
            <a:r>
              <a:rPr lang="en-GB" sz="1800" kern="100" dirty="0">
                <a:effectLst/>
                <a:latin typeface="Century Gothic" panose="020B0502020202020204" pitchFamily="34" charset="0"/>
                <a:ea typeface="Aptos" panose="020B0004020202020204" pitchFamily="34" charset="0"/>
                <a:cs typeface="Times New Roman" panose="02020603050405020304" pitchFamily="18" charset="0"/>
              </a:rPr>
              <a:t> </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spcBef>
                <a:spcPts val="0"/>
              </a:spcBef>
              <a:spcAft>
                <a:spcPts val="0"/>
              </a:spcAft>
            </a:pPr>
            <a:r>
              <a:rPr lang="en-GB" sz="1800" kern="100" dirty="0">
                <a:effectLst/>
                <a:latin typeface="Century Gothic" panose="020B0502020202020204" pitchFamily="34" charset="0"/>
                <a:ea typeface="Aptos" panose="020B0004020202020204" pitchFamily="34" charset="0"/>
                <a:cs typeface="Times New Roman" panose="02020603050405020304" pitchFamily="18" charset="0"/>
              </a:rPr>
              <a:t>Blocking stops users from contacting your child; unfollowing and unsubscribing keeps them from seeing unwanted content; privacy settings keeps their information and data safe, and also limits who can see them or talk to them.</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spcBef>
                <a:spcPts val="0"/>
              </a:spcBef>
              <a:spcAft>
                <a:spcPts val="0"/>
              </a:spcAft>
            </a:pPr>
            <a:r>
              <a:rPr lang="en-GB" sz="1800" kern="100" dirty="0">
                <a:effectLst/>
                <a:latin typeface="Century Gothic" panose="020B0502020202020204" pitchFamily="34" charset="0"/>
                <a:ea typeface="Aptos" panose="020B0004020202020204" pitchFamily="34" charset="0"/>
                <a:cs typeface="Times New Roman" panose="02020603050405020304" pitchFamily="18" charset="0"/>
              </a:rPr>
              <a:t> </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spcBef>
                <a:spcPts val="0"/>
              </a:spcBef>
              <a:spcAft>
                <a:spcPts val="0"/>
              </a:spcAft>
            </a:pPr>
            <a:r>
              <a:rPr lang="en-GB" sz="1800" kern="100" dirty="0">
                <a:effectLst/>
                <a:latin typeface="Century Gothic" panose="020B0502020202020204" pitchFamily="34" charset="0"/>
                <a:ea typeface="Aptos" panose="020B0004020202020204" pitchFamily="34" charset="0"/>
                <a:cs typeface="Times New Roman" panose="02020603050405020304" pitchFamily="18" charset="0"/>
              </a:rPr>
              <a:t>And although it’s not up here, reporting content is what gets it removed from platforms, and is a great way to encourage children to be upstanders online.</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5912F86D-1CBB-4457-8A13-AFA47789A512}" type="slidenum">
              <a:rPr lang="en-GB" smtClean="0"/>
              <a:t>8</a:t>
            </a:fld>
            <a:endParaRPr lang="en-GB"/>
          </a:p>
        </p:txBody>
      </p:sp>
    </p:spTree>
    <p:extLst>
      <p:ext uri="{BB962C8B-B14F-4D97-AF65-F5344CB8AC3E}">
        <p14:creationId xmlns:p14="http://schemas.microsoft.com/office/powerpoint/2010/main" val="27799545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GB" sz="1800" kern="100" dirty="0">
                <a:effectLst/>
                <a:latin typeface="Century Gothic" panose="020B0502020202020204" pitchFamily="34" charset="0"/>
                <a:ea typeface="Aptos" panose="020B0004020202020204" pitchFamily="34" charset="0"/>
                <a:cs typeface="Times New Roman" panose="02020603050405020304" pitchFamily="18" charset="0"/>
              </a:rPr>
              <a:t>That’s a quick overview of what children are increasingly doing online as they move on to Secondary. But the key things to remember are:</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spcBef>
                <a:spcPts val="0"/>
              </a:spcBef>
              <a:spcAft>
                <a:spcPts val="0"/>
              </a:spcAft>
            </a:pPr>
            <a:r>
              <a:rPr lang="en-GB" sz="1800" kern="100" dirty="0">
                <a:effectLst/>
                <a:latin typeface="Century Gothic" panose="020B0502020202020204" pitchFamily="34" charset="0"/>
                <a:ea typeface="Aptos" panose="020B0004020202020204" pitchFamily="34" charset="0"/>
                <a:cs typeface="Times New Roman" panose="02020603050405020304" pitchFamily="18" charset="0"/>
              </a:rPr>
              <a:t> </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342900" marR="0" lvl="0" indent="-342900">
              <a:spcBef>
                <a:spcPts val="0"/>
              </a:spcBef>
              <a:spcAft>
                <a:spcPts val="0"/>
              </a:spcAft>
              <a:buFont typeface="Aptos" panose="020B0004020202020204" pitchFamily="34" charset="0"/>
              <a:buChar char="-"/>
            </a:pPr>
            <a:r>
              <a:rPr lang="en-GB" sz="1800" kern="100" dirty="0">
                <a:effectLst/>
                <a:latin typeface="Century Gothic" panose="020B0502020202020204" pitchFamily="34" charset="0"/>
                <a:ea typeface="Aptos" panose="020B0004020202020204" pitchFamily="34" charset="0"/>
                <a:cs typeface="Times New Roman" panose="02020603050405020304" pitchFamily="18" charset="0"/>
              </a:rPr>
              <a:t>Children are becoming more social, which introduces additional risk of contact from strangers, which could lead to harms like grooming, nude-sharing and sextortion.</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spcBef>
                <a:spcPts val="0"/>
              </a:spcBef>
              <a:spcAft>
                <a:spcPts val="0"/>
              </a:spcAft>
            </a:pPr>
            <a:r>
              <a:rPr lang="en-GB" sz="1800" kern="100" dirty="0">
                <a:effectLst/>
                <a:latin typeface="Century Gothic" panose="020B0502020202020204" pitchFamily="34" charset="0"/>
                <a:ea typeface="Aptos" panose="020B0004020202020204" pitchFamily="34" charset="0"/>
                <a:cs typeface="Times New Roman" panose="02020603050405020304" pitchFamily="18" charset="0"/>
              </a:rPr>
              <a:t> </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342900" marR="0" lvl="0" indent="-342900">
              <a:spcBef>
                <a:spcPts val="0"/>
              </a:spcBef>
              <a:spcAft>
                <a:spcPts val="0"/>
              </a:spcAft>
              <a:buFont typeface="Aptos" panose="020B0004020202020204" pitchFamily="34" charset="0"/>
              <a:buChar char="-"/>
            </a:pPr>
            <a:r>
              <a:rPr lang="en-GB" sz="1800" kern="100" dirty="0">
                <a:effectLst/>
                <a:latin typeface="Century Gothic" panose="020B0502020202020204" pitchFamily="34" charset="0"/>
                <a:ea typeface="Aptos" panose="020B0004020202020204" pitchFamily="34" charset="0"/>
                <a:cs typeface="Times New Roman" panose="02020603050405020304" pitchFamily="18" charset="0"/>
              </a:rPr>
              <a:t>Children will also have to manage more accounts and devices for school</a:t>
            </a:r>
            <a:r>
              <a:rPr lang="en-GB" sz="1800" i="1" kern="100" dirty="0">
                <a:effectLst/>
                <a:latin typeface="Century Gothic" panose="020B0502020202020204" pitchFamily="34" charset="0"/>
                <a:ea typeface="Aptos" panose="020B0004020202020204" pitchFamily="34" charset="0"/>
                <a:cs typeface="Times New Roman" panose="02020603050405020304" pitchFamily="18" charset="0"/>
              </a:rPr>
              <a:t> [If applicable, give specific examples of devices they will use at your school and accounts they might use like Hegarty Maths, Accelerated Reader, </a:t>
            </a:r>
            <a:r>
              <a:rPr lang="en-GB" sz="1800" i="1" kern="100" dirty="0" err="1">
                <a:effectLst/>
                <a:latin typeface="Century Gothic" panose="020B0502020202020204" pitchFamily="34" charset="0"/>
                <a:ea typeface="Aptos" panose="020B0004020202020204" pitchFamily="34" charset="0"/>
                <a:cs typeface="Times New Roman" panose="02020603050405020304" pitchFamily="18" charset="0"/>
              </a:rPr>
              <a:t>SatchelOne</a:t>
            </a:r>
            <a:r>
              <a:rPr lang="en-GB" sz="1800" i="1" kern="100" dirty="0">
                <a:effectLst/>
                <a:latin typeface="Century Gothic" panose="020B0502020202020204" pitchFamily="34" charset="0"/>
                <a:ea typeface="Aptos" panose="020B0004020202020204" pitchFamily="34" charset="0"/>
                <a:cs typeface="Times New Roman" panose="02020603050405020304" pitchFamily="18" charset="0"/>
              </a:rPr>
              <a:t>, Google Classroom, etc.]</a:t>
            </a:r>
            <a:r>
              <a:rPr lang="en-GB" sz="1800" kern="100" dirty="0">
                <a:effectLst/>
                <a:latin typeface="Century Gothic" panose="020B0502020202020204" pitchFamily="34" charset="0"/>
                <a:ea typeface="Aptos" panose="020B0004020202020204" pitchFamily="34" charset="0"/>
                <a:cs typeface="Times New Roman" panose="02020603050405020304" pitchFamily="18" charset="0"/>
              </a:rPr>
              <a:t>. So, they will need to understand privacy and security, especially not sharing passwords with friends.</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457200" marR="0">
              <a:lnSpc>
                <a:spcPct val="107000"/>
              </a:lnSpc>
              <a:spcBef>
                <a:spcPts val="0"/>
              </a:spcBef>
              <a:spcAft>
                <a:spcPts val="800"/>
              </a:spcAft>
            </a:pPr>
            <a:r>
              <a:rPr lang="en-GB" sz="1800" kern="100" dirty="0">
                <a:effectLst/>
                <a:latin typeface="Century Gothic" panose="020B0502020202020204" pitchFamily="34" charset="0"/>
                <a:ea typeface="Aptos" panose="020B0004020202020204" pitchFamily="34" charset="0"/>
                <a:cs typeface="Times New Roman" panose="02020603050405020304" pitchFamily="18" charset="0"/>
              </a:rPr>
              <a:t> </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342900" marR="0" lvl="0" indent="-342900">
              <a:spcBef>
                <a:spcPts val="0"/>
              </a:spcBef>
              <a:spcAft>
                <a:spcPts val="0"/>
              </a:spcAft>
              <a:buFont typeface="Aptos" panose="020B0004020202020204" pitchFamily="34" charset="0"/>
              <a:buChar char="-"/>
            </a:pPr>
            <a:r>
              <a:rPr lang="en-GB" sz="1800" kern="100" dirty="0">
                <a:effectLst/>
                <a:latin typeface="Century Gothic" panose="020B0502020202020204" pitchFamily="34" charset="0"/>
                <a:ea typeface="Aptos" panose="020B0004020202020204" pitchFamily="34" charset="0"/>
                <a:cs typeface="Times New Roman" panose="02020603050405020304" pitchFamily="18" charset="0"/>
              </a:rPr>
              <a:t>At Secondary, children from a range of Primary schools will meet others at Secondary, creating larger and new social groups. This means more connection, but can also lead to peer pressure, especially online, as well as issues such as cyberbullying.</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457200" marR="0">
              <a:lnSpc>
                <a:spcPct val="107000"/>
              </a:lnSpc>
              <a:spcBef>
                <a:spcPts val="0"/>
              </a:spcBef>
              <a:spcAft>
                <a:spcPts val="800"/>
              </a:spcAft>
            </a:pPr>
            <a:r>
              <a:rPr lang="en-GB" sz="1800" kern="100" dirty="0">
                <a:effectLst/>
                <a:latin typeface="Century Gothic" panose="020B0502020202020204" pitchFamily="34" charset="0"/>
                <a:ea typeface="Aptos" panose="020B0004020202020204" pitchFamily="34" charset="0"/>
                <a:cs typeface="Times New Roman" panose="02020603050405020304" pitchFamily="18" charset="0"/>
              </a:rPr>
              <a:t> </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342900" marR="0" lvl="0" indent="-342900">
              <a:spcBef>
                <a:spcPts val="0"/>
              </a:spcBef>
              <a:spcAft>
                <a:spcPts val="0"/>
              </a:spcAft>
              <a:buFont typeface="Aptos" panose="020B0004020202020204" pitchFamily="34" charset="0"/>
              <a:buChar char="-"/>
            </a:pPr>
            <a:r>
              <a:rPr lang="en-GB" sz="1800" kern="100" dirty="0">
                <a:effectLst/>
                <a:latin typeface="Century Gothic" panose="020B0502020202020204" pitchFamily="34" charset="0"/>
                <a:ea typeface="Aptos" panose="020B0004020202020204" pitchFamily="34" charset="0"/>
                <a:cs typeface="Times New Roman" panose="02020603050405020304" pitchFamily="18" charset="0"/>
              </a:rPr>
              <a:t>And, at this age, children will start to experiment more with interests and curiosity. Sometimes, this might lead to inappropriate content or arguments, so calm conversations and check-ins are key.</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457200" marR="0">
              <a:lnSpc>
                <a:spcPct val="107000"/>
              </a:lnSpc>
              <a:spcBef>
                <a:spcPts val="0"/>
              </a:spcBef>
              <a:spcAft>
                <a:spcPts val="800"/>
              </a:spcAft>
            </a:pPr>
            <a:r>
              <a:rPr lang="en-GB" sz="1800" kern="100" dirty="0">
                <a:effectLst/>
                <a:latin typeface="Century Gothic" panose="020B0502020202020204" pitchFamily="34" charset="0"/>
                <a:ea typeface="Aptos" panose="020B0004020202020204" pitchFamily="34" charset="0"/>
                <a:cs typeface="Times New Roman" panose="02020603050405020304" pitchFamily="18" charset="0"/>
              </a:rPr>
              <a:t> </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spcBef>
                <a:spcPts val="0"/>
              </a:spcBef>
              <a:spcAft>
                <a:spcPts val="0"/>
              </a:spcAft>
            </a:pPr>
            <a:r>
              <a:rPr lang="en-GB" sz="1800" i="1" kern="100" dirty="0">
                <a:effectLst/>
                <a:latin typeface="Century Gothic" panose="020B0502020202020204" pitchFamily="34" charset="0"/>
                <a:ea typeface="Aptos" panose="020B0004020202020204" pitchFamily="34" charset="0"/>
                <a:cs typeface="Times New Roman" panose="02020603050405020304" pitchFamily="18" charset="0"/>
              </a:rPr>
              <a:t>[You might wish to talk about ways you will support parents if they need it here]</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5912F86D-1CBB-4457-8A13-AFA47789A512}" type="slidenum">
              <a:rPr lang="en-GB" smtClean="0"/>
              <a:t>9</a:t>
            </a:fld>
            <a:endParaRPr lang="en-GB"/>
          </a:p>
        </p:txBody>
      </p:sp>
    </p:spTree>
    <p:extLst>
      <p:ext uri="{BB962C8B-B14F-4D97-AF65-F5344CB8AC3E}">
        <p14:creationId xmlns:p14="http://schemas.microsoft.com/office/powerpoint/2010/main" val="416714816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8A3578-0575-DE7A-D8BA-0409F559611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6C942183-404F-4978-AC26-74008903536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C2AA70BE-BA81-5B49-8AD4-2B2A4DA6C71C}"/>
              </a:ext>
            </a:extLst>
          </p:cNvPr>
          <p:cNvSpPr>
            <a:spLocks noGrp="1"/>
          </p:cNvSpPr>
          <p:nvPr>
            <p:ph type="dt" sz="half" idx="10"/>
          </p:nvPr>
        </p:nvSpPr>
        <p:spPr>
          <a:xfrm>
            <a:off x="838200" y="6356350"/>
            <a:ext cx="2743200" cy="365125"/>
          </a:xfrm>
          <a:prstGeom prst="rect">
            <a:avLst/>
          </a:prstGeom>
        </p:spPr>
        <p:txBody>
          <a:bodyPr/>
          <a:lstStyle/>
          <a:p>
            <a:fld id="{B329BE95-E0D6-4347-875B-98BC3A139530}" type="datetimeFigureOut">
              <a:rPr lang="en-GB" smtClean="0"/>
              <a:t>17/05/2024</a:t>
            </a:fld>
            <a:endParaRPr lang="en-GB"/>
          </a:p>
        </p:txBody>
      </p:sp>
      <p:sp>
        <p:nvSpPr>
          <p:cNvPr id="5" name="Footer Placeholder 4">
            <a:extLst>
              <a:ext uri="{FF2B5EF4-FFF2-40B4-BE49-F238E27FC236}">
                <a16:creationId xmlns:a16="http://schemas.microsoft.com/office/drawing/2014/main" id="{F872FAFA-B08B-A17C-F6EF-02C3FA8F5B0A}"/>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929509D4-77EF-E6C7-B9DD-46D6A455E882}"/>
              </a:ext>
            </a:extLst>
          </p:cNvPr>
          <p:cNvSpPr>
            <a:spLocks noGrp="1"/>
          </p:cNvSpPr>
          <p:nvPr>
            <p:ph type="sldNum" sz="quarter" idx="12"/>
          </p:nvPr>
        </p:nvSpPr>
        <p:spPr>
          <a:xfrm>
            <a:off x="838200" y="6356350"/>
            <a:ext cx="2743200" cy="365125"/>
          </a:xfrm>
          <a:prstGeom prst="rect">
            <a:avLst/>
          </a:prstGeom>
        </p:spPr>
        <p:txBody>
          <a:bodyPr/>
          <a:lstStyle/>
          <a:p>
            <a:fld id="{7D74E3BD-1D0A-4732-A8DB-A31C09C25AC3}" type="slidenum">
              <a:rPr lang="en-GB" smtClean="0"/>
              <a:t>‹#›</a:t>
            </a:fld>
            <a:endParaRPr lang="en-GB"/>
          </a:p>
        </p:txBody>
      </p:sp>
      <p:pic>
        <p:nvPicPr>
          <p:cNvPr id="8" name="Picture 7">
            <a:extLst>
              <a:ext uri="{FF2B5EF4-FFF2-40B4-BE49-F238E27FC236}">
                <a16:creationId xmlns:a16="http://schemas.microsoft.com/office/drawing/2014/main" id="{DB53B7BF-B44A-220A-388F-8A299A7B4812}"/>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Tree>
    <p:extLst>
      <p:ext uri="{BB962C8B-B14F-4D97-AF65-F5344CB8AC3E}">
        <p14:creationId xmlns:p14="http://schemas.microsoft.com/office/powerpoint/2010/main" val="12864268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0275BC-DD98-D89E-0687-123E9C1DF192}"/>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F5B8122-202A-6755-39BC-035CA94D306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E06872C-60C1-403C-CE7B-92C148F3D6D5}"/>
              </a:ext>
            </a:extLst>
          </p:cNvPr>
          <p:cNvSpPr>
            <a:spLocks noGrp="1"/>
          </p:cNvSpPr>
          <p:nvPr>
            <p:ph type="dt" sz="half" idx="10"/>
          </p:nvPr>
        </p:nvSpPr>
        <p:spPr>
          <a:xfrm>
            <a:off x="838200" y="6356350"/>
            <a:ext cx="2743200" cy="365125"/>
          </a:xfrm>
          <a:prstGeom prst="rect">
            <a:avLst/>
          </a:prstGeom>
        </p:spPr>
        <p:txBody>
          <a:bodyPr/>
          <a:lstStyle/>
          <a:p>
            <a:fld id="{B329BE95-E0D6-4347-875B-98BC3A139530}" type="datetimeFigureOut">
              <a:rPr lang="en-GB" smtClean="0"/>
              <a:t>17/05/2024</a:t>
            </a:fld>
            <a:endParaRPr lang="en-GB"/>
          </a:p>
        </p:txBody>
      </p:sp>
      <p:sp>
        <p:nvSpPr>
          <p:cNvPr id="5" name="Footer Placeholder 4">
            <a:extLst>
              <a:ext uri="{FF2B5EF4-FFF2-40B4-BE49-F238E27FC236}">
                <a16:creationId xmlns:a16="http://schemas.microsoft.com/office/drawing/2014/main" id="{92B7E7C7-C0E4-DA2E-8999-68858A7A26CC}"/>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DEE55B57-CF5E-D12D-B1B2-12E9625F6F5F}"/>
              </a:ext>
            </a:extLst>
          </p:cNvPr>
          <p:cNvSpPr>
            <a:spLocks noGrp="1"/>
          </p:cNvSpPr>
          <p:nvPr>
            <p:ph type="sldNum" sz="quarter" idx="12"/>
          </p:nvPr>
        </p:nvSpPr>
        <p:spPr>
          <a:xfrm>
            <a:off x="838200" y="6356350"/>
            <a:ext cx="2743200" cy="365125"/>
          </a:xfrm>
          <a:prstGeom prst="rect">
            <a:avLst/>
          </a:prstGeom>
        </p:spPr>
        <p:txBody>
          <a:bodyPr/>
          <a:lstStyle/>
          <a:p>
            <a:fld id="{7D74E3BD-1D0A-4732-A8DB-A31C09C25AC3}" type="slidenum">
              <a:rPr lang="en-GB" smtClean="0"/>
              <a:t>‹#›</a:t>
            </a:fld>
            <a:endParaRPr lang="en-GB"/>
          </a:p>
        </p:txBody>
      </p:sp>
    </p:spTree>
    <p:extLst>
      <p:ext uri="{BB962C8B-B14F-4D97-AF65-F5344CB8AC3E}">
        <p14:creationId xmlns:p14="http://schemas.microsoft.com/office/powerpoint/2010/main" val="35884404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B5BBE92-D778-4A6F-8326-CF749776384F}"/>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B238E72C-564A-1245-CCD4-337AA09986D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BF364F1-B8DA-B415-0C6B-878A56A9C726}"/>
              </a:ext>
            </a:extLst>
          </p:cNvPr>
          <p:cNvSpPr>
            <a:spLocks noGrp="1"/>
          </p:cNvSpPr>
          <p:nvPr>
            <p:ph type="dt" sz="half" idx="10"/>
          </p:nvPr>
        </p:nvSpPr>
        <p:spPr>
          <a:xfrm>
            <a:off x="838200" y="6356350"/>
            <a:ext cx="2743200" cy="365125"/>
          </a:xfrm>
          <a:prstGeom prst="rect">
            <a:avLst/>
          </a:prstGeom>
        </p:spPr>
        <p:txBody>
          <a:bodyPr/>
          <a:lstStyle/>
          <a:p>
            <a:fld id="{B329BE95-E0D6-4347-875B-98BC3A139530}" type="datetimeFigureOut">
              <a:rPr lang="en-GB" smtClean="0"/>
              <a:t>17/05/2024</a:t>
            </a:fld>
            <a:endParaRPr lang="en-GB"/>
          </a:p>
        </p:txBody>
      </p:sp>
      <p:sp>
        <p:nvSpPr>
          <p:cNvPr id="5" name="Footer Placeholder 4">
            <a:extLst>
              <a:ext uri="{FF2B5EF4-FFF2-40B4-BE49-F238E27FC236}">
                <a16:creationId xmlns:a16="http://schemas.microsoft.com/office/drawing/2014/main" id="{0E2B9840-F608-D14C-0097-5F5AB2F230FD}"/>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F33F5D16-169D-FD6A-FBE1-292876E1BDCA}"/>
              </a:ext>
            </a:extLst>
          </p:cNvPr>
          <p:cNvSpPr>
            <a:spLocks noGrp="1"/>
          </p:cNvSpPr>
          <p:nvPr>
            <p:ph type="sldNum" sz="quarter" idx="12"/>
          </p:nvPr>
        </p:nvSpPr>
        <p:spPr>
          <a:xfrm>
            <a:off x="838200" y="6356350"/>
            <a:ext cx="2743200" cy="365125"/>
          </a:xfrm>
          <a:prstGeom prst="rect">
            <a:avLst/>
          </a:prstGeom>
        </p:spPr>
        <p:txBody>
          <a:bodyPr/>
          <a:lstStyle/>
          <a:p>
            <a:fld id="{7D74E3BD-1D0A-4732-A8DB-A31C09C25AC3}" type="slidenum">
              <a:rPr lang="en-GB" smtClean="0"/>
              <a:t>‹#›</a:t>
            </a:fld>
            <a:endParaRPr lang="en-GB"/>
          </a:p>
        </p:txBody>
      </p:sp>
    </p:spTree>
    <p:extLst>
      <p:ext uri="{BB962C8B-B14F-4D97-AF65-F5344CB8AC3E}">
        <p14:creationId xmlns:p14="http://schemas.microsoft.com/office/powerpoint/2010/main" val="11871960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1793C5-E83E-6586-2085-73DE45725EF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4E6FFBF-20EC-63DB-A37A-BB36ECB336A1}"/>
              </a:ext>
            </a:extLst>
          </p:cNvPr>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34773A58-67BD-3C01-B2AE-27D2A0627B9C}"/>
              </a:ext>
            </a:extLst>
          </p:cNvPr>
          <p:cNvSpPr>
            <a:spLocks noGrp="1"/>
          </p:cNvSpPr>
          <p:nvPr>
            <p:ph type="dt" sz="half" idx="10"/>
          </p:nvPr>
        </p:nvSpPr>
        <p:spPr>
          <a:xfrm>
            <a:off x="838200" y="6356350"/>
            <a:ext cx="2743200" cy="365125"/>
          </a:xfrm>
          <a:prstGeom prst="rect">
            <a:avLst/>
          </a:prstGeom>
        </p:spPr>
        <p:txBody>
          <a:bodyPr/>
          <a:lstStyle/>
          <a:p>
            <a:fld id="{B329BE95-E0D6-4347-875B-98BC3A139530}" type="datetimeFigureOut">
              <a:rPr lang="en-GB" smtClean="0"/>
              <a:t>17/05/2024</a:t>
            </a:fld>
            <a:endParaRPr lang="en-GB"/>
          </a:p>
        </p:txBody>
      </p:sp>
      <p:sp>
        <p:nvSpPr>
          <p:cNvPr id="5" name="Footer Placeholder 4">
            <a:extLst>
              <a:ext uri="{FF2B5EF4-FFF2-40B4-BE49-F238E27FC236}">
                <a16:creationId xmlns:a16="http://schemas.microsoft.com/office/drawing/2014/main" id="{7279157B-B200-67DF-F785-E177979649EC}"/>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661DECCC-1E1B-6E9F-A27B-CD7F02635913}"/>
              </a:ext>
            </a:extLst>
          </p:cNvPr>
          <p:cNvSpPr>
            <a:spLocks noGrp="1"/>
          </p:cNvSpPr>
          <p:nvPr>
            <p:ph type="sldNum" sz="quarter" idx="12"/>
          </p:nvPr>
        </p:nvSpPr>
        <p:spPr>
          <a:xfrm>
            <a:off x="838200" y="6356350"/>
            <a:ext cx="2743200" cy="365125"/>
          </a:xfrm>
          <a:prstGeom prst="rect">
            <a:avLst/>
          </a:prstGeom>
        </p:spPr>
        <p:txBody>
          <a:bodyPr/>
          <a:lstStyle/>
          <a:p>
            <a:fld id="{7D74E3BD-1D0A-4732-A8DB-A31C09C25AC3}" type="slidenum">
              <a:rPr lang="en-GB" smtClean="0"/>
              <a:t>‹#›</a:t>
            </a:fld>
            <a:endParaRPr lang="en-GB"/>
          </a:p>
        </p:txBody>
      </p:sp>
    </p:spTree>
    <p:extLst>
      <p:ext uri="{BB962C8B-B14F-4D97-AF65-F5344CB8AC3E}">
        <p14:creationId xmlns:p14="http://schemas.microsoft.com/office/powerpoint/2010/main" val="9387501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A13623-41FA-F679-04F8-6FE6ED6D6E5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6F69AE7D-75A7-189F-3587-C298D9FCC584}"/>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3375A8B-9171-B6D2-393D-CB53737B0EBD}"/>
              </a:ext>
            </a:extLst>
          </p:cNvPr>
          <p:cNvSpPr>
            <a:spLocks noGrp="1"/>
          </p:cNvSpPr>
          <p:nvPr>
            <p:ph type="dt" sz="half" idx="10"/>
          </p:nvPr>
        </p:nvSpPr>
        <p:spPr>
          <a:xfrm>
            <a:off x="838200" y="6356350"/>
            <a:ext cx="2743200" cy="365125"/>
          </a:xfrm>
          <a:prstGeom prst="rect">
            <a:avLst/>
          </a:prstGeom>
        </p:spPr>
        <p:txBody>
          <a:bodyPr/>
          <a:lstStyle/>
          <a:p>
            <a:fld id="{B329BE95-E0D6-4347-875B-98BC3A139530}" type="datetimeFigureOut">
              <a:rPr lang="en-GB" smtClean="0"/>
              <a:t>17/05/2024</a:t>
            </a:fld>
            <a:endParaRPr lang="en-GB"/>
          </a:p>
        </p:txBody>
      </p:sp>
      <p:sp>
        <p:nvSpPr>
          <p:cNvPr id="5" name="Footer Placeholder 4">
            <a:extLst>
              <a:ext uri="{FF2B5EF4-FFF2-40B4-BE49-F238E27FC236}">
                <a16:creationId xmlns:a16="http://schemas.microsoft.com/office/drawing/2014/main" id="{C1364B46-FADE-C04F-29EB-97FCAE1285F2}"/>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CD988083-1D38-1861-8A75-B3C993D0B421}"/>
              </a:ext>
            </a:extLst>
          </p:cNvPr>
          <p:cNvSpPr>
            <a:spLocks noGrp="1"/>
          </p:cNvSpPr>
          <p:nvPr>
            <p:ph type="sldNum" sz="quarter" idx="12"/>
          </p:nvPr>
        </p:nvSpPr>
        <p:spPr>
          <a:xfrm>
            <a:off x="838200" y="6356350"/>
            <a:ext cx="2743200" cy="365125"/>
          </a:xfrm>
          <a:prstGeom prst="rect">
            <a:avLst/>
          </a:prstGeom>
        </p:spPr>
        <p:txBody>
          <a:bodyPr/>
          <a:lstStyle/>
          <a:p>
            <a:fld id="{7D74E3BD-1D0A-4732-A8DB-A31C09C25AC3}" type="slidenum">
              <a:rPr lang="en-GB" smtClean="0"/>
              <a:t>‹#›</a:t>
            </a:fld>
            <a:endParaRPr lang="en-GB"/>
          </a:p>
        </p:txBody>
      </p:sp>
    </p:spTree>
    <p:extLst>
      <p:ext uri="{BB962C8B-B14F-4D97-AF65-F5344CB8AC3E}">
        <p14:creationId xmlns:p14="http://schemas.microsoft.com/office/powerpoint/2010/main" val="31973895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D139BC-68E8-A107-8ED2-216E3D71CB6D}"/>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5D467D56-A970-C2A0-7A96-11AEE4A39E1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09E3AEB4-1BE1-C869-FDBC-C78FB8F6C74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0A4AAD05-8E84-3A45-B6D4-8DE0C699D7D7}"/>
              </a:ext>
            </a:extLst>
          </p:cNvPr>
          <p:cNvSpPr>
            <a:spLocks noGrp="1"/>
          </p:cNvSpPr>
          <p:nvPr>
            <p:ph type="dt" sz="half" idx="10"/>
          </p:nvPr>
        </p:nvSpPr>
        <p:spPr>
          <a:xfrm>
            <a:off x="838200" y="6356350"/>
            <a:ext cx="2743200" cy="365125"/>
          </a:xfrm>
          <a:prstGeom prst="rect">
            <a:avLst/>
          </a:prstGeom>
        </p:spPr>
        <p:txBody>
          <a:bodyPr/>
          <a:lstStyle/>
          <a:p>
            <a:fld id="{B329BE95-E0D6-4347-875B-98BC3A139530}" type="datetimeFigureOut">
              <a:rPr lang="en-GB" smtClean="0"/>
              <a:t>17/05/2024</a:t>
            </a:fld>
            <a:endParaRPr lang="en-GB"/>
          </a:p>
        </p:txBody>
      </p:sp>
      <p:sp>
        <p:nvSpPr>
          <p:cNvPr id="6" name="Footer Placeholder 5">
            <a:extLst>
              <a:ext uri="{FF2B5EF4-FFF2-40B4-BE49-F238E27FC236}">
                <a16:creationId xmlns:a16="http://schemas.microsoft.com/office/drawing/2014/main" id="{F9CA1A85-1837-EEA1-CEED-863AA0BCF460}"/>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a:extLst>
              <a:ext uri="{FF2B5EF4-FFF2-40B4-BE49-F238E27FC236}">
                <a16:creationId xmlns:a16="http://schemas.microsoft.com/office/drawing/2014/main" id="{6B419FD3-BE68-36C5-8B4A-D12A22C0972A}"/>
              </a:ext>
            </a:extLst>
          </p:cNvPr>
          <p:cNvSpPr>
            <a:spLocks noGrp="1"/>
          </p:cNvSpPr>
          <p:nvPr>
            <p:ph type="sldNum" sz="quarter" idx="12"/>
          </p:nvPr>
        </p:nvSpPr>
        <p:spPr>
          <a:xfrm>
            <a:off x="838200" y="6356350"/>
            <a:ext cx="2743200" cy="365125"/>
          </a:xfrm>
          <a:prstGeom prst="rect">
            <a:avLst/>
          </a:prstGeom>
        </p:spPr>
        <p:txBody>
          <a:bodyPr/>
          <a:lstStyle/>
          <a:p>
            <a:fld id="{7D74E3BD-1D0A-4732-A8DB-A31C09C25AC3}" type="slidenum">
              <a:rPr lang="en-GB" smtClean="0"/>
              <a:t>‹#›</a:t>
            </a:fld>
            <a:endParaRPr lang="en-GB"/>
          </a:p>
        </p:txBody>
      </p:sp>
    </p:spTree>
    <p:extLst>
      <p:ext uri="{BB962C8B-B14F-4D97-AF65-F5344CB8AC3E}">
        <p14:creationId xmlns:p14="http://schemas.microsoft.com/office/powerpoint/2010/main" val="35352970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D7098B-71A9-B0CE-B42A-A089B6D9AFD9}"/>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4D4F2979-9DB6-634E-24F1-4C24E4FC27C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29B242D-B603-834D-0E74-2B608BF15BE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48938AC2-6578-BB45-D4DF-CBE44C7D7E4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F83A6D2-F1B6-254A-27D8-529372BCB91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6FE91A7C-7213-3F8B-22FE-520BE858389C}"/>
              </a:ext>
            </a:extLst>
          </p:cNvPr>
          <p:cNvSpPr>
            <a:spLocks noGrp="1"/>
          </p:cNvSpPr>
          <p:nvPr>
            <p:ph type="dt" sz="half" idx="10"/>
          </p:nvPr>
        </p:nvSpPr>
        <p:spPr>
          <a:xfrm>
            <a:off x="838200" y="6356350"/>
            <a:ext cx="2743200" cy="365125"/>
          </a:xfrm>
          <a:prstGeom prst="rect">
            <a:avLst/>
          </a:prstGeom>
        </p:spPr>
        <p:txBody>
          <a:bodyPr/>
          <a:lstStyle/>
          <a:p>
            <a:fld id="{B329BE95-E0D6-4347-875B-98BC3A139530}" type="datetimeFigureOut">
              <a:rPr lang="en-GB" smtClean="0"/>
              <a:t>17/05/2024</a:t>
            </a:fld>
            <a:endParaRPr lang="en-GB"/>
          </a:p>
        </p:txBody>
      </p:sp>
      <p:sp>
        <p:nvSpPr>
          <p:cNvPr id="8" name="Footer Placeholder 7">
            <a:extLst>
              <a:ext uri="{FF2B5EF4-FFF2-40B4-BE49-F238E27FC236}">
                <a16:creationId xmlns:a16="http://schemas.microsoft.com/office/drawing/2014/main" id="{FFC3857D-F04D-C055-9BE7-7F3B75117BBB}"/>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9" name="Slide Number Placeholder 8">
            <a:extLst>
              <a:ext uri="{FF2B5EF4-FFF2-40B4-BE49-F238E27FC236}">
                <a16:creationId xmlns:a16="http://schemas.microsoft.com/office/drawing/2014/main" id="{C7184392-8461-28A4-CECF-FEA374FC1737}"/>
              </a:ext>
            </a:extLst>
          </p:cNvPr>
          <p:cNvSpPr>
            <a:spLocks noGrp="1"/>
          </p:cNvSpPr>
          <p:nvPr>
            <p:ph type="sldNum" sz="quarter" idx="12"/>
          </p:nvPr>
        </p:nvSpPr>
        <p:spPr>
          <a:xfrm>
            <a:off x="838200" y="6356350"/>
            <a:ext cx="2743200" cy="365125"/>
          </a:xfrm>
          <a:prstGeom prst="rect">
            <a:avLst/>
          </a:prstGeom>
        </p:spPr>
        <p:txBody>
          <a:bodyPr/>
          <a:lstStyle/>
          <a:p>
            <a:fld id="{7D74E3BD-1D0A-4732-A8DB-A31C09C25AC3}" type="slidenum">
              <a:rPr lang="en-GB" smtClean="0"/>
              <a:t>‹#›</a:t>
            </a:fld>
            <a:endParaRPr lang="en-GB"/>
          </a:p>
        </p:txBody>
      </p:sp>
    </p:spTree>
    <p:extLst>
      <p:ext uri="{BB962C8B-B14F-4D97-AF65-F5344CB8AC3E}">
        <p14:creationId xmlns:p14="http://schemas.microsoft.com/office/powerpoint/2010/main" val="7970237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DDB8C9-2B47-952D-754E-E71CA69CC4EE}"/>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39E60E68-7787-C776-4881-8A8862416F3F}"/>
              </a:ext>
            </a:extLst>
          </p:cNvPr>
          <p:cNvSpPr>
            <a:spLocks noGrp="1"/>
          </p:cNvSpPr>
          <p:nvPr>
            <p:ph type="dt" sz="half" idx="10"/>
          </p:nvPr>
        </p:nvSpPr>
        <p:spPr>
          <a:xfrm>
            <a:off x="838200" y="6356350"/>
            <a:ext cx="2743200" cy="365125"/>
          </a:xfrm>
          <a:prstGeom prst="rect">
            <a:avLst/>
          </a:prstGeom>
        </p:spPr>
        <p:txBody>
          <a:bodyPr/>
          <a:lstStyle/>
          <a:p>
            <a:fld id="{B329BE95-E0D6-4347-875B-98BC3A139530}" type="datetimeFigureOut">
              <a:rPr lang="en-GB" smtClean="0"/>
              <a:t>17/05/2024</a:t>
            </a:fld>
            <a:endParaRPr lang="en-GB"/>
          </a:p>
        </p:txBody>
      </p:sp>
      <p:sp>
        <p:nvSpPr>
          <p:cNvPr id="4" name="Footer Placeholder 3">
            <a:extLst>
              <a:ext uri="{FF2B5EF4-FFF2-40B4-BE49-F238E27FC236}">
                <a16:creationId xmlns:a16="http://schemas.microsoft.com/office/drawing/2014/main" id="{34874A64-5111-54C7-A739-401C593A82B8}"/>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5" name="Slide Number Placeholder 4">
            <a:extLst>
              <a:ext uri="{FF2B5EF4-FFF2-40B4-BE49-F238E27FC236}">
                <a16:creationId xmlns:a16="http://schemas.microsoft.com/office/drawing/2014/main" id="{254E7179-4E7A-C3F3-43FA-2E26EB6A5825}"/>
              </a:ext>
            </a:extLst>
          </p:cNvPr>
          <p:cNvSpPr>
            <a:spLocks noGrp="1"/>
          </p:cNvSpPr>
          <p:nvPr>
            <p:ph type="sldNum" sz="quarter" idx="12"/>
          </p:nvPr>
        </p:nvSpPr>
        <p:spPr>
          <a:xfrm>
            <a:off x="838200" y="6356350"/>
            <a:ext cx="2743200" cy="365125"/>
          </a:xfrm>
          <a:prstGeom prst="rect">
            <a:avLst/>
          </a:prstGeom>
        </p:spPr>
        <p:txBody>
          <a:bodyPr/>
          <a:lstStyle/>
          <a:p>
            <a:fld id="{7D74E3BD-1D0A-4732-A8DB-A31C09C25AC3}" type="slidenum">
              <a:rPr lang="en-GB" smtClean="0"/>
              <a:t>‹#›</a:t>
            </a:fld>
            <a:endParaRPr lang="en-GB"/>
          </a:p>
        </p:txBody>
      </p:sp>
    </p:spTree>
    <p:extLst>
      <p:ext uri="{BB962C8B-B14F-4D97-AF65-F5344CB8AC3E}">
        <p14:creationId xmlns:p14="http://schemas.microsoft.com/office/powerpoint/2010/main" val="13531302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6FE2144-9476-024E-2CB2-916A51BB3D17}"/>
              </a:ext>
            </a:extLst>
          </p:cNvPr>
          <p:cNvSpPr>
            <a:spLocks noGrp="1"/>
          </p:cNvSpPr>
          <p:nvPr>
            <p:ph type="dt" sz="half" idx="10"/>
          </p:nvPr>
        </p:nvSpPr>
        <p:spPr>
          <a:xfrm>
            <a:off x="838200" y="6356350"/>
            <a:ext cx="2743200" cy="365125"/>
          </a:xfrm>
          <a:prstGeom prst="rect">
            <a:avLst/>
          </a:prstGeom>
        </p:spPr>
        <p:txBody>
          <a:bodyPr/>
          <a:lstStyle/>
          <a:p>
            <a:fld id="{B329BE95-E0D6-4347-875B-98BC3A139530}" type="datetimeFigureOut">
              <a:rPr lang="en-GB" smtClean="0"/>
              <a:t>17/05/2024</a:t>
            </a:fld>
            <a:endParaRPr lang="en-GB"/>
          </a:p>
        </p:txBody>
      </p:sp>
      <p:sp>
        <p:nvSpPr>
          <p:cNvPr id="3" name="Footer Placeholder 2">
            <a:extLst>
              <a:ext uri="{FF2B5EF4-FFF2-40B4-BE49-F238E27FC236}">
                <a16:creationId xmlns:a16="http://schemas.microsoft.com/office/drawing/2014/main" id="{51779509-9F13-DF4D-D648-156C0B0EFC44}"/>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4" name="Slide Number Placeholder 3">
            <a:extLst>
              <a:ext uri="{FF2B5EF4-FFF2-40B4-BE49-F238E27FC236}">
                <a16:creationId xmlns:a16="http://schemas.microsoft.com/office/drawing/2014/main" id="{BAFF789C-D2BD-8AAF-563B-C34C5FE9B840}"/>
              </a:ext>
            </a:extLst>
          </p:cNvPr>
          <p:cNvSpPr>
            <a:spLocks noGrp="1"/>
          </p:cNvSpPr>
          <p:nvPr>
            <p:ph type="sldNum" sz="quarter" idx="12"/>
          </p:nvPr>
        </p:nvSpPr>
        <p:spPr>
          <a:xfrm>
            <a:off x="838200" y="6356350"/>
            <a:ext cx="2743200" cy="365125"/>
          </a:xfrm>
          <a:prstGeom prst="rect">
            <a:avLst/>
          </a:prstGeom>
        </p:spPr>
        <p:txBody>
          <a:bodyPr/>
          <a:lstStyle/>
          <a:p>
            <a:fld id="{7D74E3BD-1D0A-4732-A8DB-A31C09C25AC3}" type="slidenum">
              <a:rPr lang="en-GB" smtClean="0"/>
              <a:t>‹#›</a:t>
            </a:fld>
            <a:endParaRPr lang="en-GB"/>
          </a:p>
        </p:txBody>
      </p:sp>
    </p:spTree>
    <p:extLst>
      <p:ext uri="{BB962C8B-B14F-4D97-AF65-F5344CB8AC3E}">
        <p14:creationId xmlns:p14="http://schemas.microsoft.com/office/powerpoint/2010/main" val="18639947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8F0868-BF4E-8D16-BEFF-0D4A0B12ADC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94EC8469-2D60-C33C-7542-0FD4D5DD009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74AAA404-91A9-D370-1B38-D353E9F8034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0F6A53F-0CB9-B694-A887-0DDFBBCA75A3}"/>
              </a:ext>
            </a:extLst>
          </p:cNvPr>
          <p:cNvSpPr>
            <a:spLocks noGrp="1"/>
          </p:cNvSpPr>
          <p:nvPr>
            <p:ph type="dt" sz="half" idx="10"/>
          </p:nvPr>
        </p:nvSpPr>
        <p:spPr>
          <a:xfrm>
            <a:off x="838200" y="6356350"/>
            <a:ext cx="2743200" cy="365125"/>
          </a:xfrm>
          <a:prstGeom prst="rect">
            <a:avLst/>
          </a:prstGeom>
        </p:spPr>
        <p:txBody>
          <a:bodyPr/>
          <a:lstStyle/>
          <a:p>
            <a:fld id="{B329BE95-E0D6-4347-875B-98BC3A139530}" type="datetimeFigureOut">
              <a:rPr lang="en-GB" smtClean="0"/>
              <a:t>17/05/2024</a:t>
            </a:fld>
            <a:endParaRPr lang="en-GB"/>
          </a:p>
        </p:txBody>
      </p:sp>
      <p:sp>
        <p:nvSpPr>
          <p:cNvPr id="6" name="Footer Placeholder 5">
            <a:extLst>
              <a:ext uri="{FF2B5EF4-FFF2-40B4-BE49-F238E27FC236}">
                <a16:creationId xmlns:a16="http://schemas.microsoft.com/office/drawing/2014/main" id="{8DDBED18-DB7E-26DC-7202-B89069752F9E}"/>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a:extLst>
              <a:ext uri="{FF2B5EF4-FFF2-40B4-BE49-F238E27FC236}">
                <a16:creationId xmlns:a16="http://schemas.microsoft.com/office/drawing/2014/main" id="{49A0D07A-9224-224D-5635-615657756184}"/>
              </a:ext>
            </a:extLst>
          </p:cNvPr>
          <p:cNvSpPr>
            <a:spLocks noGrp="1"/>
          </p:cNvSpPr>
          <p:nvPr>
            <p:ph type="sldNum" sz="quarter" idx="12"/>
          </p:nvPr>
        </p:nvSpPr>
        <p:spPr>
          <a:xfrm>
            <a:off x="838200" y="6356350"/>
            <a:ext cx="2743200" cy="365125"/>
          </a:xfrm>
          <a:prstGeom prst="rect">
            <a:avLst/>
          </a:prstGeom>
        </p:spPr>
        <p:txBody>
          <a:bodyPr/>
          <a:lstStyle/>
          <a:p>
            <a:fld id="{7D74E3BD-1D0A-4732-A8DB-A31C09C25AC3}" type="slidenum">
              <a:rPr lang="en-GB" smtClean="0"/>
              <a:t>‹#›</a:t>
            </a:fld>
            <a:endParaRPr lang="en-GB"/>
          </a:p>
        </p:txBody>
      </p:sp>
    </p:spTree>
    <p:extLst>
      <p:ext uri="{BB962C8B-B14F-4D97-AF65-F5344CB8AC3E}">
        <p14:creationId xmlns:p14="http://schemas.microsoft.com/office/powerpoint/2010/main" val="459799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9ABE13-B63E-8332-0345-EA063D4F8CA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5874F77D-7168-E6D4-873B-1559FC5EBFB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2690086F-EA54-FDE7-21EF-7FF6A1ABB59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0DF1C17-0C60-29A9-0A68-47B4C57CB8F0}"/>
              </a:ext>
            </a:extLst>
          </p:cNvPr>
          <p:cNvSpPr>
            <a:spLocks noGrp="1"/>
          </p:cNvSpPr>
          <p:nvPr>
            <p:ph type="dt" sz="half" idx="10"/>
          </p:nvPr>
        </p:nvSpPr>
        <p:spPr>
          <a:xfrm>
            <a:off x="838200" y="6356350"/>
            <a:ext cx="2743200" cy="365125"/>
          </a:xfrm>
          <a:prstGeom prst="rect">
            <a:avLst/>
          </a:prstGeom>
        </p:spPr>
        <p:txBody>
          <a:bodyPr/>
          <a:lstStyle/>
          <a:p>
            <a:fld id="{B329BE95-E0D6-4347-875B-98BC3A139530}" type="datetimeFigureOut">
              <a:rPr lang="en-GB" smtClean="0"/>
              <a:t>17/05/2024</a:t>
            </a:fld>
            <a:endParaRPr lang="en-GB"/>
          </a:p>
        </p:txBody>
      </p:sp>
      <p:sp>
        <p:nvSpPr>
          <p:cNvPr id="6" name="Footer Placeholder 5">
            <a:extLst>
              <a:ext uri="{FF2B5EF4-FFF2-40B4-BE49-F238E27FC236}">
                <a16:creationId xmlns:a16="http://schemas.microsoft.com/office/drawing/2014/main" id="{7A532C94-ABE1-D686-ED34-7BFF0F732219}"/>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a:extLst>
              <a:ext uri="{FF2B5EF4-FFF2-40B4-BE49-F238E27FC236}">
                <a16:creationId xmlns:a16="http://schemas.microsoft.com/office/drawing/2014/main" id="{4D3E89A2-94E6-8127-CC59-A8908C7C997A}"/>
              </a:ext>
            </a:extLst>
          </p:cNvPr>
          <p:cNvSpPr>
            <a:spLocks noGrp="1"/>
          </p:cNvSpPr>
          <p:nvPr>
            <p:ph type="sldNum" sz="quarter" idx="12"/>
          </p:nvPr>
        </p:nvSpPr>
        <p:spPr>
          <a:xfrm>
            <a:off x="838200" y="6356350"/>
            <a:ext cx="2743200" cy="365125"/>
          </a:xfrm>
          <a:prstGeom prst="rect">
            <a:avLst/>
          </a:prstGeom>
        </p:spPr>
        <p:txBody>
          <a:bodyPr/>
          <a:lstStyle/>
          <a:p>
            <a:fld id="{7D74E3BD-1D0A-4732-A8DB-A31C09C25AC3}" type="slidenum">
              <a:rPr lang="en-GB" smtClean="0"/>
              <a:t>‹#›</a:t>
            </a:fld>
            <a:endParaRPr lang="en-GB"/>
          </a:p>
        </p:txBody>
      </p:sp>
    </p:spTree>
    <p:extLst>
      <p:ext uri="{BB962C8B-B14F-4D97-AF65-F5344CB8AC3E}">
        <p14:creationId xmlns:p14="http://schemas.microsoft.com/office/powerpoint/2010/main" val="7543218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9" name="Picture 8" descr="A yellow and white background with a white border&#10;&#10;Description automatically generated">
            <a:extLst>
              <a:ext uri="{FF2B5EF4-FFF2-40B4-BE49-F238E27FC236}">
                <a16:creationId xmlns:a16="http://schemas.microsoft.com/office/drawing/2014/main" id="{3C49E256-E3DE-DB90-B28D-C3ACBFA6CBB0}"/>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a:extLst>
              <a:ext uri="{FF2B5EF4-FFF2-40B4-BE49-F238E27FC236}">
                <a16:creationId xmlns:a16="http://schemas.microsoft.com/office/drawing/2014/main" id="{422F0A27-2C75-E29F-2AFE-26E9919DDE20}"/>
              </a:ext>
            </a:extLst>
          </p:cNvPr>
          <p:cNvSpPr>
            <a:spLocks noGrp="1"/>
          </p:cNvSpPr>
          <p:nvPr>
            <p:ph type="title"/>
          </p:nvPr>
        </p:nvSpPr>
        <p:spPr>
          <a:xfrm>
            <a:off x="838200" y="-1"/>
            <a:ext cx="10515600" cy="1390261"/>
          </a:xfrm>
          <a:prstGeom prst="rect">
            <a:avLst/>
          </a:prstGeom>
        </p:spPr>
        <p:txBody>
          <a:bodyPr vert="horz" lIns="91440" tIns="45720" rIns="91440" bIns="45720" rtlCol="0" anchor="ctr">
            <a:normAutofit/>
          </a:bodyPr>
          <a:lstStyle/>
          <a:p>
            <a:r>
              <a:rPr lang="en-US" dirty="0"/>
              <a:t>Click to edit Master title style</a:t>
            </a:r>
            <a:endParaRPr lang="en-GB" dirty="0"/>
          </a:p>
        </p:txBody>
      </p:sp>
      <p:pic>
        <p:nvPicPr>
          <p:cNvPr id="11" name="Picture 10" descr="A cartoon character on a cellphone&#10;&#10;Description automatically generated">
            <a:extLst>
              <a:ext uri="{FF2B5EF4-FFF2-40B4-BE49-F238E27FC236}">
                <a16:creationId xmlns:a16="http://schemas.microsoft.com/office/drawing/2014/main" id="{5941B35E-8328-72EF-A806-AEB6CEAD75CE}"/>
              </a:ext>
            </a:extLst>
          </p:cNvPr>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10225581" y="5731649"/>
            <a:ext cx="1621964" cy="944610"/>
          </a:xfrm>
          <a:prstGeom prst="rect">
            <a:avLst/>
          </a:prstGeom>
        </p:spPr>
      </p:pic>
      <p:sp>
        <p:nvSpPr>
          <p:cNvPr id="3" name="Text Placeholder 2">
            <a:extLst>
              <a:ext uri="{FF2B5EF4-FFF2-40B4-BE49-F238E27FC236}">
                <a16:creationId xmlns:a16="http://schemas.microsoft.com/office/drawing/2014/main" id="{C80FDBCB-C54C-920F-3B8F-5CBE12CDD92B}"/>
              </a:ext>
            </a:extLst>
          </p:cNvPr>
          <p:cNvSpPr>
            <a:spLocks noGrp="1"/>
          </p:cNvSpPr>
          <p:nvPr>
            <p:ph type="body" idx="1"/>
          </p:nvPr>
        </p:nvSpPr>
        <p:spPr>
          <a:xfrm>
            <a:off x="838200" y="1621438"/>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320964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3200" b="1" i="0" kern="1200">
          <a:solidFill>
            <a:srgbClr val="243044"/>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rgbClr val="31CCFF"/>
        </a:buClr>
        <a:buFont typeface="Arial" panose="020B0604020202020204" pitchFamily="34" charset="0"/>
        <a:buChar char="•"/>
        <a:defRPr sz="1800" kern="1200">
          <a:solidFill>
            <a:srgbClr val="24304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20.png"/></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23.png"/></Relationships>
</file>

<file path=ppt/slides/_rels/slide1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25.png"/></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27.png"/><Relationship Id="rId4" Type="http://schemas.openxmlformats.org/officeDocument/2006/relationships/image" Target="../media/image26.png"/></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28.png"/></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4.xml"/><Relationship Id="rId5" Type="http://schemas.openxmlformats.org/officeDocument/2006/relationships/image" Target="../media/image9.png"/><Relationship Id="rId4" Type="http://schemas.openxmlformats.org/officeDocument/2006/relationships/image" Target="../media/image10.png"/></Relationships>
</file>

<file path=ppt/slides/_rels/slide4.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image" Target="../media/image9.png"/><Relationship Id="rId5" Type="http://schemas.openxmlformats.org/officeDocument/2006/relationships/image" Target="../media/image12.png"/><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6.xml"/><Relationship Id="rId1" Type="http://schemas.openxmlformats.org/officeDocument/2006/relationships/slideLayout" Target="../slideLayouts/slideLayout4.xml"/><Relationship Id="rId5" Type="http://schemas.openxmlformats.org/officeDocument/2006/relationships/image" Target="../media/image9.pn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chart" Target="../charts/chart4.xml"/><Relationship Id="rId7"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image" Target="../media/image15.png"/><Relationship Id="rId5" Type="http://schemas.openxmlformats.org/officeDocument/2006/relationships/image" Target="../media/image11.png"/><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chart" Target="../charts/chart5.xml"/><Relationship Id="rId7"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10.png"/><Relationship Id="rId4"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A yellow rectangular object with a smiling face&#10;&#10;Description automatically generated">
            <a:extLst>
              <a:ext uri="{FF2B5EF4-FFF2-40B4-BE49-F238E27FC236}">
                <a16:creationId xmlns:a16="http://schemas.microsoft.com/office/drawing/2014/main" id="{2728EFF6-0207-641E-B000-46F6AA2E297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47643" y="368624"/>
            <a:ext cx="3048001" cy="1229032"/>
          </a:xfrm>
          <a:prstGeom prst="rect">
            <a:avLst/>
          </a:prstGeom>
        </p:spPr>
      </p:pic>
      <p:sp>
        <p:nvSpPr>
          <p:cNvPr id="2" name="Title 1">
            <a:extLst>
              <a:ext uri="{FF2B5EF4-FFF2-40B4-BE49-F238E27FC236}">
                <a16:creationId xmlns:a16="http://schemas.microsoft.com/office/drawing/2014/main" id="{CB7C492D-7C97-D726-29B8-5ABA083F3964}"/>
              </a:ext>
            </a:extLst>
          </p:cNvPr>
          <p:cNvSpPr>
            <a:spLocks noGrp="1"/>
          </p:cNvSpPr>
          <p:nvPr>
            <p:ph type="ctrTitle"/>
          </p:nvPr>
        </p:nvSpPr>
        <p:spPr>
          <a:xfrm>
            <a:off x="1928328" y="3174196"/>
            <a:ext cx="8139405" cy="1308353"/>
          </a:xfrm>
          <a:solidFill>
            <a:srgbClr val="243044"/>
          </a:solidFill>
        </p:spPr>
        <p:txBody>
          <a:bodyPr anchor="ctr" anchorCtr="0">
            <a:normAutofit/>
          </a:bodyPr>
          <a:lstStyle/>
          <a:p>
            <a:r>
              <a:rPr lang="en-GB" dirty="0">
                <a:solidFill>
                  <a:schemeClr val="bg1"/>
                </a:solidFill>
              </a:rPr>
              <a:t>Moving to secondary</a:t>
            </a:r>
          </a:p>
        </p:txBody>
      </p:sp>
      <p:sp>
        <p:nvSpPr>
          <p:cNvPr id="3" name="Subtitle 2">
            <a:extLst>
              <a:ext uri="{FF2B5EF4-FFF2-40B4-BE49-F238E27FC236}">
                <a16:creationId xmlns:a16="http://schemas.microsoft.com/office/drawing/2014/main" id="{ECA1CE79-FDDA-F027-F79B-9A7DF78E5EDB}"/>
              </a:ext>
            </a:extLst>
          </p:cNvPr>
          <p:cNvSpPr>
            <a:spLocks noGrp="1"/>
          </p:cNvSpPr>
          <p:nvPr>
            <p:ph type="subTitle" idx="1"/>
          </p:nvPr>
        </p:nvSpPr>
        <p:spPr>
          <a:xfrm>
            <a:off x="2278227" y="4315398"/>
            <a:ext cx="8032100" cy="461372"/>
          </a:xfrm>
          <a:solidFill>
            <a:srgbClr val="31CCFD"/>
          </a:solidFill>
        </p:spPr>
        <p:txBody>
          <a:bodyPr anchor="ctr" anchorCtr="0">
            <a:normAutofit/>
          </a:bodyPr>
          <a:lstStyle/>
          <a:p>
            <a:r>
              <a:rPr lang="en-GB" sz="2000" dirty="0">
                <a:solidFill>
                  <a:schemeClr val="bg1"/>
                </a:solidFill>
              </a:rPr>
              <a:t>Equipping children with the skills to manage new digital experiences</a:t>
            </a:r>
          </a:p>
        </p:txBody>
      </p:sp>
      <p:pic>
        <p:nvPicPr>
          <p:cNvPr id="7" name="Picture 6" descr="A green rectangle with white text&#10;&#10;Description automatically generated">
            <a:extLst>
              <a:ext uri="{FF2B5EF4-FFF2-40B4-BE49-F238E27FC236}">
                <a16:creationId xmlns:a16="http://schemas.microsoft.com/office/drawing/2014/main" id="{5D71072A-3201-289D-9924-63A6597ACBE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2982" y="596246"/>
            <a:ext cx="1280308" cy="803914"/>
          </a:xfrm>
          <a:prstGeom prst="rect">
            <a:avLst/>
          </a:prstGeom>
        </p:spPr>
      </p:pic>
      <p:sp>
        <p:nvSpPr>
          <p:cNvPr id="11" name="Rectangle 10">
            <a:extLst>
              <a:ext uri="{FF2B5EF4-FFF2-40B4-BE49-F238E27FC236}">
                <a16:creationId xmlns:a16="http://schemas.microsoft.com/office/drawing/2014/main" id="{311D714D-AEBB-ADCF-0C8C-6B801ABF6430}"/>
              </a:ext>
            </a:extLst>
          </p:cNvPr>
          <p:cNvSpPr/>
          <p:nvPr/>
        </p:nvSpPr>
        <p:spPr>
          <a:xfrm>
            <a:off x="5501294" y="5340929"/>
            <a:ext cx="1189412" cy="1189412"/>
          </a:xfrm>
          <a:prstGeom prst="rect">
            <a:avLst/>
          </a:prstGeom>
          <a:solidFill>
            <a:schemeClr val="bg1"/>
          </a:solidFill>
          <a:ln w="57150">
            <a:solidFill>
              <a:srgbClr val="243044"/>
            </a:solid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US" dirty="0">
                <a:solidFill>
                  <a:srgbClr val="243044"/>
                </a:solidFill>
              </a:rPr>
              <a:t>QR</a:t>
            </a:r>
          </a:p>
        </p:txBody>
      </p:sp>
      <p:pic>
        <p:nvPicPr>
          <p:cNvPr id="15" name="Picture 14" descr="A group of cartoon characters&#10;&#10;Description automatically generated">
            <a:extLst>
              <a:ext uri="{FF2B5EF4-FFF2-40B4-BE49-F238E27FC236}">
                <a16:creationId xmlns:a16="http://schemas.microsoft.com/office/drawing/2014/main" id="{6104164F-5DD9-D7B5-B40D-CBB7E34FCFB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125308" y="1398541"/>
            <a:ext cx="3941384" cy="2067783"/>
          </a:xfrm>
          <a:prstGeom prst="rect">
            <a:avLst/>
          </a:prstGeom>
        </p:spPr>
      </p:pic>
      <p:pic>
        <p:nvPicPr>
          <p:cNvPr id="4" name="Picture 3" descr="A qr code with a white background&#10;&#10;Description automatically generated">
            <a:extLst>
              <a:ext uri="{FF2B5EF4-FFF2-40B4-BE49-F238E27FC236}">
                <a16:creationId xmlns:a16="http://schemas.microsoft.com/office/drawing/2014/main" id="{81D3A996-008E-8A3D-EA56-C26EA4E1A99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501293" y="5342864"/>
            <a:ext cx="1189413" cy="1189413"/>
          </a:xfrm>
          <a:prstGeom prst="rect">
            <a:avLst/>
          </a:prstGeom>
        </p:spPr>
      </p:pic>
    </p:spTree>
    <p:extLst>
      <p:ext uri="{BB962C8B-B14F-4D97-AF65-F5344CB8AC3E}">
        <p14:creationId xmlns:p14="http://schemas.microsoft.com/office/powerpoint/2010/main" val="20809618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BEB07C-BFC6-C198-5B1A-4D28EE84C89A}"/>
              </a:ext>
            </a:extLst>
          </p:cNvPr>
          <p:cNvSpPr>
            <a:spLocks noGrp="1"/>
          </p:cNvSpPr>
          <p:nvPr>
            <p:ph type="title"/>
          </p:nvPr>
        </p:nvSpPr>
        <p:spPr/>
        <p:txBody>
          <a:bodyPr/>
          <a:lstStyle/>
          <a:p>
            <a:r>
              <a:rPr lang="en-US"/>
              <a:t>If your child has SEND...</a:t>
            </a:r>
          </a:p>
        </p:txBody>
      </p:sp>
      <p:sp>
        <p:nvSpPr>
          <p:cNvPr id="3" name="Content Placeholder 2">
            <a:extLst>
              <a:ext uri="{FF2B5EF4-FFF2-40B4-BE49-F238E27FC236}">
                <a16:creationId xmlns:a16="http://schemas.microsoft.com/office/drawing/2014/main" id="{5AB9097F-BB18-6E29-3482-CC7ADCA19799}"/>
              </a:ext>
            </a:extLst>
          </p:cNvPr>
          <p:cNvSpPr>
            <a:spLocks noGrp="1"/>
          </p:cNvSpPr>
          <p:nvPr>
            <p:ph idx="1"/>
          </p:nvPr>
        </p:nvSpPr>
        <p:spPr>
          <a:xfrm>
            <a:off x="838201" y="2069308"/>
            <a:ext cx="3756102" cy="2859532"/>
          </a:xfrm>
        </p:spPr>
        <p:txBody>
          <a:bodyPr vert="horz" lIns="91440" tIns="45720" rIns="91440" bIns="45720" rtlCol="0" anchor="t">
            <a:normAutofit/>
          </a:bodyPr>
          <a:lstStyle/>
          <a:p>
            <a:r>
              <a:rPr lang="en-US" dirty="0"/>
              <a:t>They are likely to </a:t>
            </a:r>
            <a:r>
              <a:rPr lang="en-US" b="1" dirty="0"/>
              <a:t>benefit more from being online</a:t>
            </a:r>
          </a:p>
          <a:p>
            <a:r>
              <a:rPr lang="en-US" dirty="0"/>
              <a:t>However, they are also at </a:t>
            </a:r>
            <a:r>
              <a:rPr lang="en-US" b="1" dirty="0"/>
              <a:t>greater risk</a:t>
            </a:r>
          </a:p>
          <a:p>
            <a:r>
              <a:rPr lang="en-US" dirty="0"/>
              <a:t>The ways to stay safe will be the same but </a:t>
            </a:r>
            <a:r>
              <a:rPr lang="en-US" b="1" i="1" dirty="0"/>
              <a:t>how </a:t>
            </a:r>
            <a:r>
              <a:rPr lang="en-US" b="1" dirty="0"/>
              <a:t>you support </a:t>
            </a:r>
            <a:r>
              <a:rPr lang="en-US" dirty="0"/>
              <a:t>and guide them will change</a:t>
            </a:r>
          </a:p>
          <a:p>
            <a:endParaRPr lang="en-US" dirty="0"/>
          </a:p>
          <a:p>
            <a:endParaRPr lang="en-US" dirty="0"/>
          </a:p>
        </p:txBody>
      </p:sp>
      <p:pic>
        <p:nvPicPr>
          <p:cNvPr id="4" name="Picture 3" descr="A yellow and white envelope on a yellow background&#10;&#10;Description automatically generated">
            <a:extLst>
              <a:ext uri="{FF2B5EF4-FFF2-40B4-BE49-F238E27FC236}">
                <a16:creationId xmlns:a16="http://schemas.microsoft.com/office/drawing/2014/main" id="{4D1B0725-DE94-FF23-06F0-666BD4C0D3B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06775" y="2887115"/>
            <a:ext cx="6424421" cy="2720773"/>
          </a:xfrm>
          <a:prstGeom prst="rect">
            <a:avLst/>
          </a:prstGeom>
        </p:spPr>
      </p:pic>
      <p:sp>
        <p:nvSpPr>
          <p:cNvPr id="5" name="Rectangle 4">
            <a:extLst>
              <a:ext uri="{FF2B5EF4-FFF2-40B4-BE49-F238E27FC236}">
                <a16:creationId xmlns:a16="http://schemas.microsoft.com/office/drawing/2014/main" id="{B9D9DFDB-949A-A6D7-93C0-C60EDC7BBC57}"/>
              </a:ext>
            </a:extLst>
          </p:cNvPr>
          <p:cNvSpPr/>
          <p:nvPr/>
        </p:nvSpPr>
        <p:spPr>
          <a:xfrm>
            <a:off x="6034023" y="3429000"/>
            <a:ext cx="2657707" cy="1694986"/>
          </a:xfrm>
          <a:prstGeom prst="rect">
            <a:avLst/>
          </a:prstGeom>
          <a:solidFill>
            <a:srgbClr val="F4D63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A white padlock with a person in the middle&#10;&#10;Description automatically generated">
            <a:extLst>
              <a:ext uri="{FF2B5EF4-FFF2-40B4-BE49-F238E27FC236}">
                <a16:creationId xmlns:a16="http://schemas.microsoft.com/office/drawing/2014/main" id="{18D564E6-BCB3-0EDB-1101-FB0A594E919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90165" y="3250736"/>
            <a:ext cx="1409700" cy="1873250"/>
          </a:xfrm>
          <a:prstGeom prst="rect">
            <a:avLst/>
          </a:prstGeom>
        </p:spPr>
      </p:pic>
      <p:pic>
        <p:nvPicPr>
          <p:cNvPr id="6" name="Picture 5" descr="A yellow and blue cartoon character&#10;&#10;Description automatically generated">
            <a:extLst>
              <a:ext uri="{FF2B5EF4-FFF2-40B4-BE49-F238E27FC236}">
                <a16:creationId xmlns:a16="http://schemas.microsoft.com/office/drawing/2014/main" id="{E60FB481-2A90-9C7A-132A-9877066B0D4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829806" y="5725693"/>
            <a:ext cx="2461020" cy="992347"/>
          </a:xfrm>
          <a:prstGeom prst="rect">
            <a:avLst/>
          </a:prstGeom>
        </p:spPr>
      </p:pic>
    </p:spTree>
    <p:extLst>
      <p:ext uri="{BB962C8B-B14F-4D97-AF65-F5344CB8AC3E}">
        <p14:creationId xmlns:p14="http://schemas.microsoft.com/office/powerpoint/2010/main" val="24949734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EC4A5240-DF37-CCFD-6C20-51195443AA23}"/>
              </a:ext>
            </a:extLst>
          </p:cNvPr>
          <p:cNvSpPr txBox="1">
            <a:spLocks/>
          </p:cNvSpPr>
          <p:nvPr/>
        </p:nvSpPr>
        <p:spPr>
          <a:xfrm>
            <a:off x="1766596" y="3661697"/>
            <a:ext cx="8658808" cy="1007285"/>
          </a:xfrm>
          <a:prstGeom prst="rect">
            <a:avLst/>
          </a:prstGeom>
          <a:solidFill>
            <a:srgbClr val="243044"/>
          </a:solidFill>
        </p:spPr>
        <p:txBody>
          <a:bodyPr vert="horz" lIns="91440" tIns="45720" rIns="91440" bIns="45720" rtlCol="0" anchor="ctr" anchorCtr="0">
            <a:normAutofit/>
          </a:bodyPr>
          <a:lstStyle>
            <a:lvl1pPr algn="ctr" defTabSz="914400" rtl="0" eaLnBrk="1" latinLnBrk="0" hangingPunct="1">
              <a:lnSpc>
                <a:spcPct val="90000"/>
              </a:lnSpc>
              <a:spcBef>
                <a:spcPct val="0"/>
              </a:spcBef>
              <a:buNone/>
              <a:defRPr sz="6000" b="1" i="0" kern="1200">
                <a:solidFill>
                  <a:srgbClr val="243044"/>
                </a:solidFill>
                <a:latin typeface="Arial" panose="020B0604020202020204" pitchFamily="34" charset="0"/>
                <a:ea typeface="+mj-ea"/>
                <a:cs typeface="Arial" panose="020B0604020202020204" pitchFamily="34" charset="0"/>
              </a:defRPr>
            </a:lvl1pPr>
          </a:lstStyle>
          <a:p>
            <a:r>
              <a:rPr lang="en-GB" sz="4500" dirty="0">
                <a:solidFill>
                  <a:schemeClr val="bg1"/>
                </a:solidFill>
              </a:rPr>
              <a:t>3 ways to manage the change</a:t>
            </a:r>
          </a:p>
        </p:txBody>
      </p:sp>
      <p:sp>
        <p:nvSpPr>
          <p:cNvPr id="5" name="Subtitle 2">
            <a:extLst>
              <a:ext uri="{FF2B5EF4-FFF2-40B4-BE49-F238E27FC236}">
                <a16:creationId xmlns:a16="http://schemas.microsoft.com/office/drawing/2014/main" id="{16C75275-2D24-5283-7B96-A184EEF49F36}"/>
              </a:ext>
            </a:extLst>
          </p:cNvPr>
          <p:cNvSpPr txBox="1">
            <a:spLocks/>
          </p:cNvSpPr>
          <p:nvPr/>
        </p:nvSpPr>
        <p:spPr>
          <a:xfrm>
            <a:off x="3108652" y="4567145"/>
            <a:ext cx="6026018" cy="461372"/>
          </a:xfrm>
          <a:prstGeom prst="rect">
            <a:avLst/>
          </a:prstGeom>
          <a:solidFill>
            <a:srgbClr val="31CCFD"/>
          </a:solidFill>
        </p:spPr>
        <p:txBody>
          <a:bodyPr vert="horz" lIns="91440" tIns="45720" rIns="91440" bIns="45720" rtlCol="0" anchor="ctr" anchorCtr="0">
            <a:normAutofit/>
          </a:bodyPr>
          <a:lstStyle>
            <a:lvl1pPr marL="0" indent="0" algn="ctr" defTabSz="914400" rtl="0" eaLnBrk="1" latinLnBrk="0" hangingPunct="1">
              <a:lnSpc>
                <a:spcPct val="90000"/>
              </a:lnSpc>
              <a:spcBef>
                <a:spcPts val="1000"/>
              </a:spcBef>
              <a:buClr>
                <a:srgbClr val="31CCFF"/>
              </a:buClr>
              <a:buFont typeface="Arial" panose="020B0604020202020204" pitchFamily="34" charset="0"/>
              <a:buNone/>
              <a:defRPr sz="2400" kern="1200">
                <a:solidFill>
                  <a:srgbClr val="243044"/>
                </a:solidFill>
                <a:latin typeface="Arial" panose="020B0604020202020204" pitchFamily="34" charset="0"/>
                <a:ea typeface="+mn-ea"/>
                <a:cs typeface="Arial" panose="020B0604020202020204" pitchFamily="34" charset="0"/>
              </a:defRPr>
            </a:lvl1pPr>
            <a:lvl2pPr marL="457200" indent="0" algn="ctr" defTabSz="914400" rtl="0" eaLnBrk="1" latinLnBrk="0" hangingPunct="1">
              <a:lnSpc>
                <a:spcPct val="90000"/>
              </a:lnSpc>
              <a:spcBef>
                <a:spcPts val="500"/>
              </a:spcBef>
              <a:buClr>
                <a:srgbClr val="31CCFF"/>
              </a:buClr>
              <a:buFont typeface="Arial" panose="020B0604020202020204" pitchFamily="34" charset="0"/>
              <a:buNone/>
              <a:defRPr sz="2000" kern="1200">
                <a:solidFill>
                  <a:srgbClr val="243044"/>
                </a:solidFill>
                <a:latin typeface="Arial" panose="020B0604020202020204" pitchFamily="34" charset="0"/>
                <a:ea typeface="+mn-ea"/>
                <a:cs typeface="Arial" panose="020B0604020202020204" pitchFamily="34" charset="0"/>
              </a:defRPr>
            </a:lvl2pPr>
            <a:lvl3pPr marL="914400" indent="0" algn="ctr" defTabSz="914400" rtl="0" eaLnBrk="1" latinLnBrk="0" hangingPunct="1">
              <a:lnSpc>
                <a:spcPct val="90000"/>
              </a:lnSpc>
              <a:spcBef>
                <a:spcPts val="500"/>
              </a:spcBef>
              <a:buClr>
                <a:srgbClr val="31CCFF"/>
              </a:buClr>
              <a:buFont typeface="Arial" panose="020B0604020202020204" pitchFamily="34" charset="0"/>
              <a:buNone/>
              <a:defRPr sz="1800" kern="1200">
                <a:solidFill>
                  <a:srgbClr val="243044"/>
                </a:solidFill>
                <a:latin typeface="Arial" panose="020B0604020202020204" pitchFamily="34" charset="0"/>
                <a:ea typeface="+mn-ea"/>
                <a:cs typeface="Arial" panose="020B0604020202020204" pitchFamily="34" charset="0"/>
              </a:defRPr>
            </a:lvl3pPr>
            <a:lvl4pPr marL="1371600" indent="0" algn="ctr" defTabSz="914400" rtl="0" eaLnBrk="1" latinLnBrk="0" hangingPunct="1">
              <a:lnSpc>
                <a:spcPct val="90000"/>
              </a:lnSpc>
              <a:spcBef>
                <a:spcPts val="500"/>
              </a:spcBef>
              <a:buClr>
                <a:srgbClr val="31CCFF"/>
              </a:buClr>
              <a:buFont typeface="Arial" panose="020B0604020202020204" pitchFamily="34" charset="0"/>
              <a:buNone/>
              <a:defRPr sz="1600" kern="1200">
                <a:solidFill>
                  <a:srgbClr val="243044"/>
                </a:solidFill>
                <a:latin typeface="Arial" panose="020B0604020202020204" pitchFamily="34" charset="0"/>
                <a:ea typeface="+mn-ea"/>
                <a:cs typeface="Arial" panose="020B0604020202020204" pitchFamily="34" charset="0"/>
              </a:defRPr>
            </a:lvl4pPr>
            <a:lvl5pPr marL="1828800" indent="0" algn="ctr" defTabSz="914400" rtl="0" eaLnBrk="1" latinLnBrk="0" hangingPunct="1">
              <a:lnSpc>
                <a:spcPct val="90000"/>
              </a:lnSpc>
              <a:spcBef>
                <a:spcPts val="500"/>
              </a:spcBef>
              <a:buClr>
                <a:srgbClr val="31CCFF"/>
              </a:buClr>
              <a:buFont typeface="Arial" panose="020B0604020202020204" pitchFamily="34" charset="0"/>
              <a:buNone/>
              <a:defRPr sz="1600" kern="1200">
                <a:solidFill>
                  <a:srgbClr val="243044"/>
                </a:solidFill>
                <a:latin typeface="Arial" panose="020B0604020202020204" pitchFamily="34" charset="0"/>
                <a:ea typeface="+mn-ea"/>
                <a:cs typeface="Arial" panose="020B0604020202020204" pitchFamily="34" charset="0"/>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GB" sz="2000" dirty="0">
                <a:solidFill>
                  <a:schemeClr val="bg1"/>
                </a:solidFill>
              </a:rPr>
              <a:t>Tips and tricks for keeping on top of online safety</a:t>
            </a:r>
          </a:p>
        </p:txBody>
      </p:sp>
      <p:pic>
        <p:nvPicPr>
          <p:cNvPr id="11" name="Picture 10" descr="A group of cartoon characters&#10;&#10;Description automatically generated">
            <a:extLst>
              <a:ext uri="{FF2B5EF4-FFF2-40B4-BE49-F238E27FC236}">
                <a16:creationId xmlns:a16="http://schemas.microsoft.com/office/drawing/2014/main" id="{6EC0EED0-1BC5-4E7D-7AF0-88B909025098}"/>
              </a:ext>
            </a:extLst>
          </p:cNvPr>
          <p:cNvPicPr>
            <a:picLocks noChangeAspect="1"/>
          </p:cNvPicPr>
          <p:nvPr/>
        </p:nvPicPr>
        <p:blipFill rotWithShape="1">
          <a:blip r:embed="rId3">
            <a:extLst>
              <a:ext uri="{28A0092B-C50C-407E-A947-70E740481C1C}">
                <a14:useLocalDpi xmlns:a14="http://schemas.microsoft.com/office/drawing/2010/main" val="0"/>
              </a:ext>
            </a:extLst>
          </a:blip>
          <a:srcRect l="32306" r="34287"/>
          <a:stretch/>
        </p:blipFill>
        <p:spPr>
          <a:xfrm>
            <a:off x="5180824" y="1320861"/>
            <a:ext cx="1672683" cy="2626859"/>
          </a:xfrm>
          <a:prstGeom prst="rect">
            <a:avLst/>
          </a:prstGeom>
        </p:spPr>
      </p:pic>
      <p:pic>
        <p:nvPicPr>
          <p:cNvPr id="2" name="Picture 1" descr="A yellow rectangular object with a smiling face&#10;&#10;Description automatically generated">
            <a:extLst>
              <a:ext uri="{FF2B5EF4-FFF2-40B4-BE49-F238E27FC236}">
                <a16:creationId xmlns:a16="http://schemas.microsoft.com/office/drawing/2014/main" id="{E009F458-FAC5-9EC1-728F-1D3548C474A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247643" y="368624"/>
            <a:ext cx="3048001" cy="1229032"/>
          </a:xfrm>
          <a:prstGeom prst="rect">
            <a:avLst/>
          </a:prstGeom>
        </p:spPr>
      </p:pic>
    </p:spTree>
    <p:extLst>
      <p:ext uri="{BB962C8B-B14F-4D97-AF65-F5344CB8AC3E}">
        <p14:creationId xmlns:p14="http://schemas.microsoft.com/office/powerpoint/2010/main" val="12326727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55AF7C9-2F07-02E0-3728-E0C0649134D5}"/>
              </a:ext>
            </a:extLst>
          </p:cNvPr>
          <p:cNvSpPr>
            <a:spLocks noGrp="1"/>
          </p:cNvSpPr>
          <p:nvPr>
            <p:ph type="title"/>
          </p:nvPr>
        </p:nvSpPr>
        <p:spPr/>
        <p:txBody>
          <a:bodyPr/>
          <a:lstStyle/>
          <a:p>
            <a:r>
              <a:rPr lang="en-GB" dirty="0"/>
              <a:t>Talk about safety</a:t>
            </a:r>
          </a:p>
        </p:txBody>
      </p:sp>
      <p:sp>
        <p:nvSpPr>
          <p:cNvPr id="5" name="Content Placeholder 4">
            <a:extLst>
              <a:ext uri="{FF2B5EF4-FFF2-40B4-BE49-F238E27FC236}">
                <a16:creationId xmlns:a16="http://schemas.microsoft.com/office/drawing/2014/main" id="{BFCA4019-6E45-43BD-712F-C6A766495676}"/>
              </a:ext>
            </a:extLst>
          </p:cNvPr>
          <p:cNvSpPr>
            <a:spLocks noGrp="1"/>
          </p:cNvSpPr>
          <p:nvPr>
            <p:ph idx="1"/>
          </p:nvPr>
        </p:nvSpPr>
        <p:spPr>
          <a:xfrm>
            <a:off x="4868485" y="2059816"/>
            <a:ext cx="5335953" cy="3816892"/>
          </a:xfrm>
        </p:spPr>
        <p:txBody>
          <a:bodyPr/>
          <a:lstStyle/>
          <a:p>
            <a:pPr marL="0" indent="0">
              <a:buNone/>
            </a:pPr>
            <a:r>
              <a:rPr lang="en-GB" dirty="0"/>
              <a:t>The older children get, the less they talk to parents about online safety, but it’s one of the biggest influences on children’s overall safety online.</a:t>
            </a:r>
          </a:p>
          <a:p>
            <a:r>
              <a:rPr lang="en-GB" b="1" dirty="0"/>
              <a:t>Ask them</a:t>
            </a:r>
            <a:r>
              <a:rPr lang="en-GB" dirty="0"/>
              <a:t> about their ‘day’ online</a:t>
            </a:r>
          </a:p>
          <a:p>
            <a:r>
              <a:rPr lang="en-GB" dirty="0"/>
              <a:t>Ask them to </a:t>
            </a:r>
            <a:r>
              <a:rPr lang="en-GB" b="1" dirty="0"/>
              <a:t>show you an app, game, etc.</a:t>
            </a:r>
          </a:p>
          <a:p>
            <a:r>
              <a:rPr lang="en-GB" b="1" dirty="0"/>
              <a:t>Talk about a story </a:t>
            </a:r>
            <a:r>
              <a:rPr lang="en-GB" dirty="0"/>
              <a:t>in the news</a:t>
            </a:r>
          </a:p>
          <a:p>
            <a:r>
              <a:rPr lang="en-GB" b="1" dirty="0"/>
              <a:t>Keep conversations casual </a:t>
            </a:r>
            <a:r>
              <a:rPr lang="en-GB" dirty="0"/>
              <a:t>(the car ride home, a walk outside, over dinner)</a:t>
            </a:r>
          </a:p>
          <a:p>
            <a:r>
              <a:rPr lang="en-GB" dirty="0"/>
              <a:t>Let them </a:t>
            </a:r>
            <a:r>
              <a:rPr lang="en-GB" b="1" dirty="0"/>
              <a:t>take charge of teaching yo</a:t>
            </a:r>
            <a:r>
              <a:rPr lang="en-GB" dirty="0"/>
              <a:t>u about the online space</a:t>
            </a:r>
          </a:p>
        </p:txBody>
      </p:sp>
      <p:pic>
        <p:nvPicPr>
          <p:cNvPr id="3" name="Picture 2" descr="A person and child standing together&#10;&#10;Description automatically generated">
            <a:extLst>
              <a:ext uri="{FF2B5EF4-FFF2-40B4-BE49-F238E27FC236}">
                <a16:creationId xmlns:a16="http://schemas.microsoft.com/office/drawing/2014/main" id="{8418BC80-6FEE-38BB-6CDF-5446DA8AE75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03" y="1226634"/>
            <a:ext cx="4974288" cy="5631366"/>
          </a:xfrm>
          <a:prstGeom prst="rect">
            <a:avLst/>
          </a:prstGeom>
        </p:spPr>
      </p:pic>
      <p:pic>
        <p:nvPicPr>
          <p:cNvPr id="7" name="Picture 6" descr="A blue and black rectangle with black circles&#10;&#10;Description automatically generated">
            <a:extLst>
              <a:ext uri="{FF2B5EF4-FFF2-40B4-BE49-F238E27FC236}">
                <a16:creationId xmlns:a16="http://schemas.microsoft.com/office/drawing/2014/main" id="{592D09D0-7465-8AE1-E6CD-7231136BE59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3459808" y="1822449"/>
            <a:ext cx="700426" cy="474733"/>
          </a:xfrm>
          <a:prstGeom prst="rect">
            <a:avLst/>
          </a:prstGeom>
        </p:spPr>
      </p:pic>
      <p:pic>
        <p:nvPicPr>
          <p:cNvPr id="8" name="Picture 7" descr="A blue and black rectangle with black circles&#10;&#10;Description automatically generated">
            <a:extLst>
              <a:ext uri="{FF2B5EF4-FFF2-40B4-BE49-F238E27FC236}">
                <a16:creationId xmlns:a16="http://schemas.microsoft.com/office/drawing/2014/main" id="{5D780963-B55A-331C-E32A-0E2E973958E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8200" y="2450603"/>
            <a:ext cx="768505" cy="520875"/>
          </a:xfrm>
          <a:prstGeom prst="rect">
            <a:avLst/>
          </a:prstGeom>
        </p:spPr>
      </p:pic>
      <p:pic>
        <p:nvPicPr>
          <p:cNvPr id="2" name="Picture 1" descr="A yellow and blue cartoon character&#10;&#10;Description automatically generated">
            <a:extLst>
              <a:ext uri="{FF2B5EF4-FFF2-40B4-BE49-F238E27FC236}">
                <a16:creationId xmlns:a16="http://schemas.microsoft.com/office/drawing/2014/main" id="{3A436C3A-E626-B528-5186-36B244814F4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829806" y="5725693"/>
            <a:ext cx="2461020" cy="992347"/>
          </a:xfrm>
          <a:prstGeom prst="rect">
            <a:avLst/>
          </a:prstGeom>
        </p:spPr>
      </p:pic>
    </p:spTree>
    <p:extLst>
      <p:ext uri="{BB962C8B-B14F-4D97-AF65-F5344CB8AC3E}">
        <p14:creationId xmlns:p14="http://schemas.microsoft.com/office/powerpoint/2010/main" val="27434022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30E771-B89C-165A-9501-57FB0548FE6B}"/>
              </a:ext>
            </a:extLst>
          </p:cNvPr>
          <p:cNvSpPr>
            <a:spLocks noGrp="1"/>
          </p:cNvSpPr>
          <p:nvPr>
            <p:ph type="title"/>
          </p:nvPr>
        </p:nvSpPr>
        <p:spPr/>
        <p:txBody>
          <a:bodyPr/>
          <a:lstStyle/>
          <a:p>
            <a:r>
              <a:rPr lang="en-GB" dirty="0"/>
              <a:t>Use parental controls</a:t>
            </a:r>
          </a:p>
        </p:txBody>
      </p:sp>
      <p:sp>
        <p:nvSpPr>
          <p:cNvPr id="3" name="Content Placeholder 2">
            <a:extLst>
              <a:ext uri="{FF2B5EF4-FFF2-40B4-BE49-F238E27FC236}">
                <a16:creationId xmlns:a16="http://schemas.microsoft.com/office/drawing/2014/main" id="{DDA590B0-661D-68DE-CDDB-55B43F499D86}"/>
              </a:ext>
            </a:extLst>
          </p:cNvPr>
          <p:cNvSpPr>
            <a:spLocks noGrp="1"/>
          </p:cNvSpPr>
          <p:nvPr>
            <p:ph idx="1"/>
          </p:nvPr>
        </p:nvSpPr>
        <p:spPr>
          <a:xfrm>
            <a:off x="4035186" y="1815562"/>
            <a:ext cx="6558474" cy="4841716"/>
          </a:xfrm>
        </p:spPr>
        <p:txBody>
          <a:bodyPr>
            <a:normAutofit/>
          </a:bodyPr>
          <a:lstStyle/>
          <a:p>
            <a:pPr marL="0" indent="0">
              <a:lnSpc>
                <a:spcPts val="2260"/>
              </a:lnSpc>
              <a:buNone/>
            </a:pPr>
            <a:r>
              <a:rPr lang="en-GB" dirty="0"/>
              <a:t>Parental controls have changed a lot since the early days of the internet. Setting controls alongside conversations creates a safety net to protect children from unwanted contact and inappropriate content.</a:t>
            </a:r>
          </a:p>
          <a:p>
            <a:pPr>
              <a:lnSpc>
                <a:spcPts val="2260"/>
              </a:lnSpc>
            </a:pPr>
            <a:r>
              <a:rPr lang="en-GB" b="1" dirty="0"/>
              <a:t>Set broadband and mobile controls</a:t>
            </a:r>
          </a:p>
          <a:p>
            <a:pPr>
              <a:lnSpc>
                <a:spcPts val="2260"/>
              </a:lnSpc>
            </a:pPr>
            <a:r>
              <a:rPr lang="en-GB" b="1" dirty="0"/>
              <a:t>Use Family Centre connections </a:t>
            </a:r>
            <a:r>
              <a:rPr lang="en-GB" dirty="0"/>
              <a:t>on social media (when they’re old enough)</a:t>
            </a:r>
          </a:p>
          <a:p>
            <a:pPr>
              <a:lnSpc>
                <a:spcPts val="2260"/>
              </a:lnSpc>
            </a:pPr>
            <a:r>
              <a:rPr lang="en-GB" b="1" dirty="0"/>
              <a:t>Take time to set up whole-family controls</a:t>
            </a:r>
            <a:r>
              <a:rPr lang="en-GB" dirty="0"/>
              <a:t> with apps like Google Family Link or Apple Screen Time</a:t>
            </a:r>
          </a:p>
          <a:p>
            <a:pPr>
              <a:lnSpc>
                <a:spcPts val="2260"/>
              </a:lnSpc>
            </a:pPr>
            <a:r>
              <a:rPr lang="en-GB" dirty="0"/>
              <a:t>As your children grow, </a:t>
            </a:r>
            <a:r>
              <a:rPr lang="en-GB" b="1" dirty="0"/>
              <a:t>involve them in the discussions and choices </a:t>
            </a:r>
            <a:r>
              <a:rPr lang="en-GB" dirty="0"/>
              <a:t>around privacy and safety online</a:t>
            </a:r>
          </a:p>
        </p:txBody>
      </p:sp>
      <p:pic>
        <p:nvPicPr>
          <p:cNvPr id="9" name="Picture 8" descr="A blue rectangle with black lines&#10;&#10;Description automatically generated">
            <a:extLst>
              <a:ext uri="{FF2B5EF4-FFF2-40B4-BE49-F238E27FC236}">
                <a16:creationId xmlns:a16="http://schemas.microsoft.com/office/drawing/2014/main" id="{81A632A9-E7DF-95AA-DFBB-175FFCAF1B3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140306">
            <a:off x="989065" y="2060889"/>
            <a:ext cx="2146449" cy="4125951"/>
          </a:xfrm>
          <a:prstGeom prst="rect">
            <a:avLst/>
          </a:prstGeom>
        </p:spPr>
      </p:pic>
      <p:pic>
        <p:nvPicPr>
          <p:cNvPr id="11" name="Picture 10" descr="A white and black gear&#10;&#10;Description automatically generated">
            <a:extLst>
              <a:ext uri="{FF2B5EF4-FFF2-40B4-BE49-F238E27FC236}">
                <a16:creationId xmlns:a16="http://schemas.microsoft.com/office/drawing/2014/main" id="{1664BCC9-6F32-E42A-D938-B22F224E2D6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140306">
            <a:off x="1336784" y="3401120"/>
            <a:ext cx="1404113" cy="1371601"/>
          </a:xfrm>
          <a:prstGeom prst="rect">
            <a:avLst/>
          </a:prstGeom>
        </p:spPr>
      </p:pic>
      <p:pic>
        <p:nvPicPr>
          <p:cNvPr id="4" name="Picture 3" descr="A yellow and blue cartoon character&#10;&#10;Description automatically generated">
            <a:extLst>
              <a:ext uri="{FF2B5EF4-FFF2-40B4-BE49-F238E27FC236}">
                <a16:creationId xmlns:a16="http://schemas.microsoft.com/office/drawing/2014/main" id="{BF2E6419-C3DB-8283-959B-CBD98A2191B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829806" y="5725693"/>
            <a:ext cx="2461020" cy="992347"/>
          </a:xfrm>
          <a:prstGeom prst="rect">
            <a:avLst/>
          </a:prstGeom>
        </p:spPr>
      </p:pic>
    </p:spTree>
    <p:extLst>
      <p:ext uri="{BB962C8B-B14F-4D97-AF65-F5344CB8AC3E}">
        <p14:creationId xmlns:p14="http://schemas.microsoft.com/office/powerpoint/2010/main" val="12343281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blue circle with a white tick in it&#10;&#10;Description automatically generated">
            <a:extLst>
              <a:ext uri="{FF2B5EF4-FFF2-40B4-BE49-F238E27FC236}">
                <a16:creationId xmlns:a16="http://schemas.microsoft.com/office/drawing/2014/main" id="{1844D493-2CB6-C1CC-8764-47F555426A3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18501" y="3724817"/>
            <a:ext cx="1427046" cy="1427046"/>
          </a:xfrm>
          <a:prstGeom prst="rect">
            <a:avLst/>
          </a:prstGeom>
        </p:spPr>
      </p:pic>
      <p:sp>
        <p:nvSpPr>
          <p:cNvPr id="2" name="Title 1">
            <a:extLst>
              <a:ext uri="{FF2B5EF4-FFF2-40B4-BE49-F238E27FC236}">
                <a16:creationId xmlns:a16="http://schemas.microsoft.com/office/drawing/2014/main" id="{CC76B6F9-BC56-2212-F6B4-B93793A6DC76}"/>
              </a:ext>
            </a:extLst>
          </p:cNvPr>
          <p:cNvSpPr>
            <a:spLocks noGrp="1"/>
          </p:cNvSpPr>
          <p:nvPr>
            <p:ph type="title"/>
          </p:nvPr>
        </p:nvSpPr>
        <p:spPr/>
        <p:txBody>
          <a:bodyPr/>
          <a:lstStyle/>
          <a:p>
            <a:r>
              <a:rPr lang="en-GB" dirty="0"/>
              <a:t>Stay informed</a:t>
            </a:r>
          </a:p>
        </p:txBody>
      </p:sp>
      <p:sp>
        <p:nvSpPr>
          <p:cNvPr id="3" name="Content Placeholder 2">
            <a:extLst>
              <a:ext uri="{FF2B5EF4-FFF2-40B4-BE49-F238E27FC236}">
                <a16:creationId xmlns:a16="http://schemas.microsoft.com/office/drawing/2014/main" id="{929D75AB-AA3D-613E-F11E-62736B376737}"/>
              </a:ext>
            </a:extLst>
          </p:cNvPr>
          <p:cNvSpPr>
            <a:spLocks noGrp="1"/>
          </p:cNvSpPr>
          <p:nvPr>
            <p:ph idx="1"/>
          </p:nvPr>
        </p:nvSpPr>
        <p:spPr>
          <a:xfrm>
            <a:off x="838200" y="2100940"/>
            <a:ext cx="5696415" cy="3050923"/>
          </a:xfrm>
        </p:spPr>
        <p:txBody>
          <a:bodyPr>
            <a:normAutofit/>
          </a:bodyPr>
          <a:lstStyle/>
          <a:p>
            <a:pPr marL="0" indent="0">
              <a:buNone/>
            </a:pPr>
            <a:r>
              <a:rPr lang="en-GB" dirty="0"/>
              <a:t>Knowing about the latest apps and online issues can help you tackle safety head on.</a:t>
            </a:r>
          </a:p>
          <a:p>
            <a:r>
              <a:rPr lang="en-GB" b="1" dirty="0"/>
              <a:t>Take an active interest </a:t>
            </a:r>
            <a:r>
              <a:rPr lang="en-GB" dirty="0"/>
              <a:t>in your child’s interests</a:t>
            </a:r>
          </a:p>
          <a:p>
            <a:r>
              <a:rPr lang="en-GB" b="1" dirty="0"/>
              <a:t>Read up on safety issues </a:t>
            </a:r>
            <a:r>
              <a:rPr lang="en-GB" dirty="0"/>
              <a:t>and popular apps/platforms</a:t>
            </a:r>
          </a:p>
          <a:p>
            <a:r>
              <a:rPr lang="en-GB" dirty="0"/>
              <a:t>Keep on top of </a:t>
            </a:r>
            <a:r>
              <a:rPr lang="en-GB" b="1" dirty="0"/>
              <a:t>new safety features</a:t>
            </a:r>
          </a:p>
          <a:p>
            <a:pPr marL="0" indent="0">
              <a:buNone/>
            </a:pPr>
            <a:endParaRPr lang="en-GB" dirty="0"/>
          </a:p>
        </p:txBody>
      </p:sp>
      <p:pic>
        <p:nvPicPr>
          <p:cNvPr id="5" name="Picture 4" descr="A person in a yellow shirt&#10;&#10;Description automatically generated">
            <a:extLst>
              <a:ext uri="{FF2B5EF4-FFF2-40B4-BE49-F238E27FC236}">
                <a16:creationId xmlns:a16="http://schemas.microsoft.com/office/drawing/2014/main" id="{5156D166-7D65-7A5E-F367-96085CBAF8A0}"/>
              </a:ext>
            </a:extLst>
          </p:cNvPr>
          <p:cNvPicPr>
            <a:picLocks noChangeAspect="1"/>
          </p:cNvPicPr>
          <p:nvPr/>
        </p:nvPicPr>
        <p:blipFill rotWithShape="1">
          <a:blip r:embed="rId4">
            <a:extLst>
              <a:ext uri="{28A0092B-C50C-407E-A947-70E740481C1C}">
                <a14:useLocalDpi xmlns:a14="http://schemas.microsoft.com/office/drawing/2010/main" val="0"/>
              </a:ext>
            </a:extLst>
          </a:blip>
          <a:srcRect b="60511"/>
          <a:stretch/>
        </p:blipFill>
        <p:spPr>
          <a:xfrm>
            <a:off x="6432024" y="869404"/>
            <a:ext cx="4053840" cy="6025074"/>
          </a:xfrm>
          <a:prstGeom prst="rect">
            <a:avLst/>
          </a:prstGeom>
        </p:spPr>
      </p:pic>
      <p:pic>
        <p:nvPicPr>
          <p:cNvPr id="4" name="Picture 3" descr="A yellow and blue cartoon character&#10;&#10;Description automatically generated">
            <a:extLst>
              <a:ext uri="{FF2B5EF4-FFF2-40B4-BE49-F238E27FC236}">
                <a16:creationId xmlns:a16="http://schemas.microsoft.com/office/drawing/2014/main" id="{D263A41D-76EF-1CE6-1BC1-6A72BB4C22D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829806" y="5725693"/>
            <a:ext cx="2461020" cy="992347"/>
          </a:xfrm>
          <a:prstGeom prst="rect">
            <a:avLst/>
          </a:prstGeom>
        </p:spPr>
      </p:pic>
    </p:spTree>
    <p:extLst>
      <p:ext uri="{BB962C8B-B14F-4D97-AF65-F5344CB8AC3E}">
        <p14:creationId xmlns:p14="http://schemas.microsoft.com/office/powerpoint/2010/main" val="9576869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DEF09-CBB2-14EA-AD3E-8A71D989189C}"/>
              </a:ext>
            </a:extLst>
          </p:cNvPr>
          <p:cNvSpPr>
            <a:spLocks noGrp="1"/>
          </p:cNvSpPr>
          <p:nvPr>
            <p:ph type="title"/>
          </p:nvPr>
        </p:nvSpPr>
        <p:spPr/>
        <p:txBody>
          <a:bodyPr/>
          <a:lstStyle/>
          <a:p>
            <a:r>
              <a:rPr lang="en-US"/>
              <a:t>Get your Digital Toolkit</a:t>
            </a:r>
          </a:p>
        </p:txBody>
      </p:sp>
      <p:sp>
        <p:nvSpPr>
          <p:cNvPr id="3" name="Content Placeholder 2">
            <a:extLst>
              <a:ext uri="{FF2B5EF4-FFF2-40B4-BE49-F238E27FC236}">
                <a16:creationId xmlns:a16="http://schemas.microsoft.com/office/drawing/2014/main" id="{156A2B4B-294F-069C-8D94-DAB9233D2541}"/>
              </a:ext>
            </a:extLst>
          </p:cNvPr>
          <p:cNvSpPr>
            <a:spLocks noGrp="1"/>
          </p:cNvSpPr>
          <p:nvPr>
            <p:ph idx="1"/>
          </p:nvPr>
        </p:nvSpPr>
        <p:spPr>
          <a:xfrm>
            <a:off x="838200" y="1847065"/>
            <a:ext cx="6900746" cy="1102753"/>
          </a:xfrm>
        </p:spPr>
        <p:txBody>
          <a:bodyPr vert="horz" lIns="91440" tIns="45720" rIns="91440" bIns="45720" rtlCol="0" anchor="t">
            <a:normAutofit/>
          </a:bodyPr>
          <a:lstStyle/>
          <a:p>
            <a:r>
              <a:rPr lang="en-US" dirty="0"/>
              <a:t>Get advice about online safety</a:t>
            </a:r>
          </a:p>
          <a:p>
            <a:r>
              <a:rPr lang="en-US" dirty="0"/>
              <a:t>See step-by-step parental controls guides</a:t>
            </a:r>
          </a:p>
          <a:p>
            <a:r>
              <a:rPr lang="en-US" dirty="0"/>
              <a:t>Stay up-to-date and informed with the latest guidance</a:t>
            </a:r>
          </a:p>
        </p:txBody>
      </p:sp>
      <p:sp>
        <p:nvSpPr>
          <p:cNvPr id="7" name="TextBox 6">
            <a:extLst>
              <a:ext uri="{FF2B5EF4-FFF2-40B4-BE49-F238E27FC236}">
                <a16:creationId xmlns:a16="http://schemas.microsoft.com/office/drawing/2014/main" id="{E3B11EBD-04B5-2A9A-CDBA-4B221A92E60D}"/>
              </a:ext>
            </a:extLst>
          </p:cNvPr>
          <p:cNvSpPr txBox="1"/>
          <p:nvPr/>
        </p:nvSpPr>
        <p:spPr>
          <a:xfrm>
            <a:off x="838200" y="3583284"/>
            <a:ext cx="3744951" cy="2862322"/>
          </a:xfrm>
          <a:prstGeom prst="rect">
            <a:avLst/>
          </a:prstGeom>
          <a:noFill/>
        </p:spPr>
        <p:txBody>
          <a:bodyPr wrap="square">
            <a:spAutoFit/>
          </a:bodyPr>
          <a:lstStyle/>
          <a:p>
            <a:pPr marL="0" indent="0">
              <a:buNone/>
            </a:pPr>
            <a:r>
              <a:rPr lang="en-US" sz="2000" b="1" dirty="0" err="1">
                <a:solidFill>
                  <a:srgbClr val="243044"/>
                </a:solidFill>
                <a:latin typeface="Arial" panose="020B0604020202020204" pitchFamily="34" charset="0"/>
                <a:cs typeface="Arial" panose="020B0604020202020204" pitchFamily="34" charset="0"/>
              </a:rPr>
              <a:t>Personalised</a:t>
            </a:r>
            <a:r>
              <a:rPr lang="en-US" sz="2000" b="1" dirty="0">
                <a:solidFill>
                  <a:srgbClr val="243044"/>
                </a:solidFill>
                <a:latin typeface="Arial" panose="020B0604020202020204" pitchFamily="34" charset="0"/>
                <a:cs typeface="Arial" panose="020B0604020202020204" pitchFamily="34" charset="0"/>
              </a:rPr>
              <a:t> to how your family uses their devices, your child's interests and your concerns. </a:t>
            </a:r>
          </a:p>
          <a:p>
            <a:pPr marL="0" indent="0">
              <a:buNone/>
            </a:pPr>
            <a:endParaRPr lang="en-US" sz="2000" b="1" dirty="0">
              <a:solidFill>
                <a:srgbClr val="243044"/>
              </a:solidFill>
              <a:latin typeface="Arial" panose="020B0604020202020204" pitchFamily="34" charset="0"/>
              <a:cs typeface="Arial" panose="020B0604020202020204" pitchFamily="34" charset="0"/>
            </a:endParaRPr>
          </a:p>
          <a:p>
            <a:pPr marL="0" indent="0">
              <a:buNone/>
            </a:pPr>
            <a:r>
              <a:rPr lang="en-US" sz="2000" b="1" dirty="0">
                <a:solidFill>
                  <a:srgbClr val="243044"/>
                </a:solidFill>
                <a:latin typeface="Arial" panose="020B0604020202020204" pitchFamily="34" charset="0"/>
                <a:cs typeface="Arial" panose="020B0604020202020204" pitchFamily="34" charset="0"/>
              </a:rPr>
              <a:t>Scan the QR code to sign up. </a:t>
            </a:r>
          </a:p>
          <a:p>
            <a:pPr marL="0" indent="0">
              <a:buNone/>
            </a:pPr>
            <a:endParaRPr lang="en-US" sz="2000" b="1" dirty="0">
              <a:solidFill>
                <a:srgbClr val="243044"/>
              </a:solidFill>
              <a:latin typeface="Arial" panose="020B0604020202020204" pitchFamily="34" charset="0"/>
              <a:cs typeface="Arial" panose="020B0604020202020204" pitchFamily="34" charset="0"/>
            </a:endParaRPr>
          </a:p>
          <a:p>
            <a:pPr marL="0" indent="0">
              <a:buNone/>
            </a:pPr>
            <a:r>
              <a:rPr lang="en-US" sz="2000" b="1" dirty="0">
                <a:solidFill>
                  <a:srgbClr val="243044"/>
                </a:solidFill>
                <a:latin typeface="Arial" panose="020B0604020202020204" pitchFamily="34" charset="0"/>
                <a:cs typeface="Arial" panose="020B0604020202020204" pitchFamily="34" charset="0"/>
              </a:rPr>
              <a:t>Or go to </a:t>
            </a:r>
            <a:r>
              <a:rPr lang="en-US" sz="2000" b="1" dirty="0">
                <a:solidFill>
                  <a:srgbClr val="31CCFF"/>
                </a:solidFill>
                <a:latin typeface="Arial" panose="020B0604020202020204" pitchFamily="34" charset="0"/>
                <a:cs typeface="Arial" panose="020B0604020202020204" pitchFamily="34" charset="0"/>
              </a:rPr>
              <a:t>internetmatters.org/toolkit.</a:t>
            </a:r>
          </a:p>
        </p:txBody>
      </p:sp>
      <p:pic>
        <p:nvPicPr>
          <p:cNvPr id="11" name="Picture 10" descr="A yellow and white envelope on a yellow background&#10;&#10;Description automatically generated">
            <a:extLst>
              <a:ext uri="{FF2B5EF4-FFF2-40B4-BE49-F238E27FC236}">
                <a16:creationId xmlns:a16="http://schemas.microsoft.com/office/drawing/2014/main" id="{44D65D9E-457E-5D14-1571-304B77353E9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79769" y="3583284"/>
            <a:ext cx="5471924" cy="2317386"/>
          </a:xfrm>
          <a:prstGeom prst="rect">
            <a:avLst/>
          </a:prstGeom>
        </p:spPr>
      </p:pic>
      <p:pic>
        <p:nvPicPr>
          <p:cNvPr id="9" name="Picture 8" descr="A blue arrow pointing to the left&#10;&#10;Description automatically generated">
            <a:extLst>
              <a:ext uri="{FF2B5EF4-FFF2-40B4-BE49-F238E27FC236}">
                <a16:creationId xmlns:a16="http://schemas.microsoft.com/office/drawing/2014/main" id="{2FF9DCE1-03F7-AF3B-9353-6CDA608EC88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14248" y="3949299"/>
            <a:ext cx="1502116" cy="1250264"/>
          </a:xfrm>
          <a:prstGeom prst="rect">
            <a:avLst/>
          </a:prstGeom>
        </p:spPr>
      </p:pic>
      <p:sp>
        <p:nvSpPr>
          <p:cNvPr id="5" name="Rectangle 4">
            <a:extLst>
              <a:ext uri="{FF2B5EF4-FFF2-40B4-BE49-F238E27FC236}">
                <a16:creationId xmlns:a16="http://schemas.microsoft.com/office/drawing/2014/main" id="{1DBA6388-A6F2-9AE5-1369-E04DDF389368}"/>
              </a:ext>
            </a:extLst>
          </p:cNvPr>
          <p:cNvSpPr/>
          <p:nvPr/>
        </p:nvSpPr>
        <p:spPr>
          <a:xfrm>
            <a:off x="6514712" y="3836234"/>
            <a:ext cx="1763394" cy="1763394"/>
          </a:xfrm>
          <a:prstGeom prst="rect">
            <a:avLst/>
          </a:prstGeom>
          <a:solidFill>
            <a:schemeClr val="bg1"/>
          </a:solidFill>
          <a:ln w="57150">
            <a:solidFill>
              <a:srgbClr val="243044"/>
            </a:solid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US" dirty="0">
                <a:solidFill>
                  <a:srgbClr val="243044"/>
                </a:solidFill>
              </a:rPr>
              <a:t>QR</a:t>
            </a:r>
          </a:p>
        </p:txBody>
      </p:sp>
      <p:pic>
        <p:nvPicPr>
          <p:cNvPr id="8" name="Picture 7" descr="A qr code with a white background&#10;&#10;Description automatically generated">
            <a:extLst>
              <a:ext uri="{FF2B5EF4-FFF2-40B4-BE49-F238E27FC236}">
                <a16:creationId xmlns:a16="http://schemas.microsoft.com/office/drawing/2014/main" id="{DEA57784-CFBF-A37D-B1D0-2A369626801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514712" y="3836234"/>
            <a:ext cx="1763394" cy="1763394"/>
          </a:xfrm>
          <a:prstGeom prst="rect">
            <a:avLst/>
          </a:prstGeom>
        </p:spPr>
      </p:pic>
      <p:pic>
        <p:nvPicPr>
          <p:cNvPr id="4" name="Picture 3" descr="A yellow and blue cartoon character&#10;&#10;Description automatically generated">
            <a:extLst>
              <a:ext uri="{FF2B5EF4-FFF2-40B4-BE49-F238E27FC236}">
                <a16:creationId xmlns:a16="http://schemas.microsoft.com/office/drawing/2014/main" id="{35066C9C-D112-117F-B3E4-420A1A18B30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829806" y="5725693"/>
            <a:ext cx="2461020" cy="992347"/>
          </a:xfrm>
          <a:prstGeom prst="rect">
            <a:avLst/>
          </a:prstGeom>
        </p:spPr>
      </p:pic>
    </p:spTree>
    <p:extLst>
      <p:ext uri="{BB962C8B-B14F-4D97-AF65-F5344CB8AC3E}">
        <p14:creationId xmlns:p14="http://schemas.microsoft.com/office/powerpoint/2010/main" val="23470261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par>
                                <p:cTn id="20" presetID="10" presetClass="entr" presetSubtype="0" fill="hold"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par>
                                <p:cTn id="23" presetID="10" presetClass="entr" presetSubtype="0" fill="hold"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500"/>
                                        <p:tgtEl>
                                          <p:spTgt spid="9"/>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fade">
                                      <p:cBhvr>
                                        <p:cTn id="28" dur="500"/>
                                        <p:tgtEl>
                                          <p:spTgt spid="5"/>
                                        </p:tgtEl>
                                      </p:cBhvr>
                                    </p:animEffect>
                                  </p:childTnLst>
                                </p:cTn>
                              </p:par>
                              <p:par>
                                <p:cTn id="29" presetID="10" presetClass="entr" presetSubtype="0" fill="hold" nodeType="with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7" grpId="0"/>
      <p:bldP spid="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EC4A5240-DF37-CCFD-6C20-51195443AA23}"/>
              </a:ext>
            </a:extLst>
          </p:cNvPr>
          <p:cNvSpPr txBox="1">
            <a:spLocks/>
          </p:cNvSpPr>
          <p:nvPr/>
        </p:nvSpPr>
        <p:spPr>
          <a:xfrm rot="163552">
            <a:off x="3484985" y="1706315"/>
            <a:ext cx="4595326" cy="1082351"/>
          </a:xfrm>
          <a:prstGeom prst="rect">
            <a:avLst/>
          </a:prstGeom>
          <a:solidFill>
            <a:srgbClr val="243044"/>
          </a:solidFill>
        </p:spPr>
        <p:txBody>
          <a:bodyPr vert="horz" lIns="91440" tIns="45720" rIns="91440" bIns="45720" rtlCol="0" anchor="ctr" anchorCtr="0">
            <a:normAutofit/>
          </a:bodyPr>
          <a:lstStyle>
            <a:lvl1pPr algn="ctr" defTabSz="914400" rtl="0" eaLnBrk="1" latinLnBrk="0" hangingPunct="1">
              <a:lnSpc>
                <a:spcPct val="90000"/>
              </a:lnSpc>
              <a:spcBef>
                <a:spcPct val="0"/>
              </a:spcBef>
              <a:buNone/>
              <a:defRPr sz="6000" b="1" i="0" kern="1200">
                <a:solidFill>
                  <a:srgbClr val="243044"/>
                </a:solidFill>
                <a:latin typeface="Arial" panose="020B0604020202020204" pitchFamily="34" charset="0"/>
                <a:ea typeface="+mj-ea"/>
                <a:cs typeface="Arial" panose="020B0604020202020204" pitchFamily="34" charset="0"/>
              </a:defRPr>
            </a:lvl1pPr>
          </a:lstStyle>
          <a:p>
            <a:r>
              <a:rPr lang="en-GB" dirty="0">
                <a:solidFill>
                  <a:schemeClr val="bg1"/>
                </a:solidFill>
              </a:rPr>
              <a:t>Thank you</a:t>
            </a:r>
          </a:p>
        </p:txBody>
      </p:sp>
      <p:sp>
        <p:nvSpPr>
          <p:cNvPr id="5" name="Subtitle 2">
            <a:extLst>
              <a:ext uri="{FF2B5EF4-FFF2-40B4-BE49-F238E27FC236}">
                <a16:creationId xmlns:a16="http://schemas.microsoft.com/office/drawing/2014/main" id="{16C75275-2D24-5283-7B96-A184EEF49F36}"/>
              </a:ext>
            </a:extLst>
          </p:cNvPr>
          <p:cNvSpPr txBox="1">
            <a:spLocks/>
          </p:cNvSpPr>
          <p:nvPr/>
        </p:nvSpPr>
        <p:spPr>
          <a:xfrm>
            <a:off x="2719872" y="3041874"/>
            <a:ext cx="6106887" cy="653048"/>
          </a:xfrm>
          <a:prstGeom prst="rect">
            <a:avLst/>
          </a:prstGeom>
          <a:noFill/>
        </p:spPr>
        <p:txBody>
          <a:bodyPr vert="horz" lIns="91440" tIns="45720" rIns="91440" bIns="45720" rtlCol="0" anchor="ctr" anchorCtr="0">
            <a:normAutofit/>
          </a:bodyPr>
          <a:lstStyle>
            <a:lvl1pPr marL="0" indent="0" algn="ctr" defTabSz="914400" rtl="0" eaLnBrk="1" latinLnBrk="0" hangingPunct="1">
              <a:lnSpc>
                <a:spcPct val="90000"/>
              </a:lnSpc>
              <a:spcBef>
                <a:spcPts val="1000"/>
              </a:spcBef>
              <a:buClr>
                <a:srgbClr val="31CCFF"/>
              </a:buClr>
              <a:buFont typeface="Arial" panose="020B0604020202020204" pitchFamily="34" charset="0"/>
              <a:buNone/>
              <a:defRPr sz="2400" kern="1200">
                <a:solidFill>
                  <a:srgbClr val="243044"/>
                </a:solidFill>
                <a:latin typeface="Arial" panose="020B0604020202020204" pitchFamily="34" charset="0"/>
                <a:ea typeface="+mn-ea"/>
                <a:cs typeface="Arial" panose="020B0604020202020204" pitchFamily="34" charset="0"/>
              </a:defRPr>
            </a:lvl1pPr>
            <a:lvl2pPr marL="457200" indent="0" algn="ctr" defTabSz="914400" rtl="0" eaLnBrk="1" latinLnBrk="0" hangingPunct="1">
              <a:lnSpc>
                <a:spcPct val="90000"/>
              </a:lnSpc>
              <a:spcBef>
                <a:spcPts val="500"/>
              </a:spcBef>
              <a:buClr>
                <a:srgbClr val="31CCFF"/>
              </a:buClr>
              <a:buFont typeface="Arial" panose="020B0604020202020204" pitchFamily="34" charset="0"/>
              <a:buNone/>
              <a:defRPr sz="2000" kern="1200">
                <a:solidFill>
                  <a:srgbClr val="243044"/>
                </a:solidFill>
                <a:latin typeface="Arial" panose="020B0604020202020204" pitchFamily="34" charset="0"/>
                <a:ea typeface="+mn-ea"/>
                <a:cs typeface="Arial" panose="020B0604020202020204" pitchFamily="34" charset="0"/>
              </a:defRPr>
            </a:lvl2pPr>
            <a:lvl3pPr marL="914400" indent="0" algn="ctr" defTabSz="914400" rtl="0" eaLnBrk="1" latinLnBrk="0" hangingPunct="1">
              <a:lnSpc>
                <a:spcPct val="90000"/>
              </a:lnSpc>
              <a:spcBef>
                <a:spcPts val="500"/>
              </a:spcBef>
              <a:buClr>
                <a:srgbClr val="31CCFF"/>
              </a:buClr>
              <a:buFont typeface="Arial" panose="020B0604020202020204" pitchFamily="34" charset="0"/>
              <a:buNone/>
              <a:defRPr sz="1800" kern="1200">
                <a:solidFill>
                  <a:srgbClr val="243044"/>
                </a:solidFill>
                <a:latin typeface="Arial" panose="020B0604020202020204" pitchFamily="34" charset="0"/>
                <a:ea typeface="+mn-ea"/>
                <a:cs typeface="Arial" panose="020B0604020202020204" pitchFamily="34" charset="0"/>
              </a:defRPr>
            </a:lvl3pPr>
            <a:lvl4pPr marL="1371600" indent="0" algn="ctr" defTabSz="914400" rtl="0" eaLnBrk="1" latinLnBrk="0" hangingPunct="1">
              <a:lnSpc>
                <a:spcPct val="90000"/>
              </a:lnSpc>
              <a:spcBef>
                <a:spcPts val="500"/>
              </a:spcBef>
              <a:buClr>
                <a:srgbClr val="31CCFF"/>
              </a:buClr>
              <a:buFont typeface="Arial" panose="020B0604020202020204" pitchFamily="34" charset="0"/>
              <a:buNone/>
              <a:defRPr sz="1600" kern="1200">
                <a:solidFill>
                  <a:srgbClr val="243044"/>
                </a:solidFill>
                <a:latin typeface="Arial" panose="020B0604020202020204" pitchFamily="34" charset="0"/>
                <a:ea typeface="+mn-ea"/>
                <a:cs typeface="Arial" panose="020B0604020202020204" pitchFamily="34" charset="0"/>
              </a:defRPr>
            </a:lvl4pPr>
            <a:lvl5pPr marL="1828800" indent="0" algn="ctr" defTabSz="914400" rtl="0" eaLnBrk="1" latinLnBrk="0" hangingPunct="1">
              <a:lnSpc>
                <a:spcPct val="90000"/>
              </a:lnSpc>
              <a:spcBef>
                <a:spcPts val="500"/>
              </a:spcBef>
              <a:buClr>
                <a:srgbClr val="31CCFF"/>
              </a:buClr>
              <a:buFont typeface="Arial" panose="020B0604020202020204" pitchFamily="34" charset="0"/>
              <a:buNone/>
              <a:defRPr sz="1600" kern="1200">
                <a:solidFill>
                  <a:srgbClr val="243044"/>
                </a:solidFill>
                <a:latin typeface="Arial" panose="020B0604020202020204" pitchFamily="34" charset="0"/>
                <a:ea typeface="+mn-ea"/>
                <a:cs typeface="Arial" panose="020B0604020202020204" pitchFamily="34" charset="0"/>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GB" sz="2000" b="1" dirty="0"/>
              <a:t>For advice, tips, conversation starters, guides and more, visit </a:t>
            </a:r>
            <a:r>
              <a:rPr lang="en-GB" sz="2000" b="1" dirty="0" err="1"/>
              <a:t>internetmatters.org</a:t>
            </a:r>
            <a:r>
              <a:rPr lang="en-GB" sz="2000" b="1" dirty="0"/>
              <a:t>.</a:t>
            </a:r>
          </a:p>
        </p:txBody>
      </p:sp>
      <p:sp>
        <p:nvSpPr>
          <p:cNvPr id="2" name="Rectangle 1">
            <a:extLst>
              <a:ext uri="{FF2B5EF4-FFF2-40B4-BE49-F238E27FC236}">
                <a16:creationId xmlns:a16="http://schemas.microsoft.com/office/drawing/2014/main" id="{F881F8BF-BF5B-F997-DB94-1252292305BA}"/>
              </a:ext>
            </a:extLst>
          </p:cNvPr>
          <p:cNvSpPr/>
          <p:nvPr/>
        </p:nvSpPr>
        <p:spPr>
          <a:xfrm>
            <a:off x="4689080" y="3973653"/>
            <a:ext cx="2168470" cy="2168470"/>
          </a:xfrm>
          <a:prstGeom prst="rect">
            <a:avLst/>
          </a:prstGeom>
          <a:solidFill>
            <a:schemeClr val="bg1"/>
          </a:solidFill>
          <a:ln w="57150">
            <a:solidFill>
              <a:srgbClr val="243044"/>
            </a:solid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US" dirty="0">
              <a:solidFill>
                <a:srgbClr val="243044"/>
              </a:solidFill>
            </a:endParaRPr>
          </a:p>
        </p:txBody>
      </p:sp>
      <p:pic>
        <p:nvPicPr>
          <p:cNvPr id="4" name="Picture 3" descr="A green rectangle with white text&#10;&#10;Description automatically generated">
            <a:extLst>
              <a:ext uri="{FF2B5EF4-FFF2-40B4-BE49-F238E27FC236}">
                <a16:creationId xmlns:a16="http://schemas.microsoft.com/office/drawing/2014/main" id="{C3574628-BEC7-B7A4-06B1-861019A62B6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2982" y="596246"/>
            <a:ext cx="1280308" cy="803914"/>
          </a:xfrm>
          <a:prstGeom prst="rect">
            <a:avLst/>
          </a:prstGeom>
        </p:spPr>
      </p:pic>
      <p:pic>
        <p:nvPicPr>
          <p:cNvPr id="10" name="Picture 9" descr="A qr code with a white background&#10;&#10;Description automatically generated">
            <a:extLst>
              <a:ext uri="{FF2B5EF4-FFF2-40B4-BE49-F238E27FC236}">
                <a16:creationId xmlns:a16="http://schemas.microsoft.com/office/drawing/2014/main" id="{A95BE2F5-ADBB-D288-5F1D-F5D012EC5EC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89079" y="3973653"/>
            <a:ext cx="2168471" cy="2168471"/>
          </a:xfrm>
          <a:prstGeom prst="rect">
            <a:avLst/>
          </a:prstGeom>
        </p:spPr>
      </p:pic>
      <p:pic>
        <p:nvPicPr>
          <p:cNvPr id="7" name="Picture 6" descr="A yellow rectangular object with a smiling face&#10;&#10;Description automatically generated">
            <a:extLst>
              <a:ext uri="{FF2B5EF4-FFF2-40B4-BE49-F238E27FC236}">
                <a16:creationId xmlns:a16="http://schemas.microsoft.com/office/drawing/2014/main" id="{E116D33D-C4BB-1001-025D-09DA6D532BF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247643" y="368624"/>
            <a:ext cx="3048001" cy="1229032"/>
          </a:xfrm>
          <a:prstGeom prst="rect">
            <a:avLst/>
          </a:prstGeom>
        </p:spPr>
      </p:pic>
    </p:spTree>
    <p:extLst>
      <p:ext uri="{BB962C8B-B14F-4D97-AF65-F5344CB8AC3E}">
        <p14:creationId xmlns:p14="http://schemas.microsoft.com/office/powerpoint/2010/main" val="22514402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C3F1E8-7EB9-5011-817A-1E8941640FD6}"/>
              </a:ext>
            </a:extLst>
          </p:cNvPr>
          <p:cNvSpPr>
            <a:spLocks noGrp="1"/>
          </p:cNvSpPr>
          <p:nvPr>
            <p:ph type="title"/>
          </p:nvPr>
        </p:nvSpPr>
        <p:spPr/>
        <p:txBody>
          <a:bodyPr/>
          <a:lstStyle/>
          <a:p>
            <a:r>
              <a:rPr lang="en-US" dirty="0"/>
              <a:t>At secondary school, children are more likely to...</a:t>
            </a:r>
          </a:p>
        </p:txBody>
      </p:sp>
      <p:sp>
        <p:nvSpPr>
          <p:cNvPr id="4" name="Content Placeholder 3">
            <a:extLst>
              <a:ext uri="{FF2B5EF4-FFF2-40B4-BE49-F238E27FC236}">
                <a16:creationId xmlns:a16="http://schemas.microsoft.com/office/drawing/2014/main" id="{06CCF8A7-6500-C9DA-7786-566684A87B3D}"/>
              </a:ext>
            </a:extLst>
          </p:cNvPr>
          <p:cNvSpPr>
            <a:spLocks noGrp="1"/>
          </p:cNvSpPr>
          <p:nvPr>
            <p:ph idx="1"/>
          </p:nvPr>
        </p:nvSpPr>
        <p:spPr>
          <a:xfrm>
            <a:off x="5885282" y="2097299"/>
            <a:ext cx="4863583" cy="4480782"/>
          </a:xfrm>
        </p:spPr>
        <p:txBody>
          <a:bodyPr vert="horz" lIns="91440" tIns="45720" rIns="91440" bIns="45720" rtlCol="0" anchor="t">
            <a:normAutofit/>
          </a:bodyPr>
          <a:lstStyle/>
          <a:p>
            <a:pPr>
              <a:lnSpc>
                <a:spcPts val="1940"/>
              </a:lnSpc>
            </a:pPr>
            <a:r>
              <a:rPr lang="en-US" dirty="0"/>
              <a:t>Use a mobile phone</a:t>
            </a:r>
            <a:r>
              <a:rPr lang="en-US" b="1" dirty="0"/>
              <a:t> to go online</a:t>
            </a:r>
          </a:p>
          <a:p>
            <a:pPr>
              <a:lnSpc>
                <a:spcPts val="1940"/>
              </a:lnSpc>
            </a:pPr>
            <a:r>
              <a:rPr lang="en-US" dirty="0"/>
              <a:t>Use </a:t>
            </a:r>
            <a:r>
              <a:rPr lang="en-US" b="1" dirty="0"/>
              <a:t>social media</a:t>
            </a:r>
            <a:r>
              <a:rPr lang="en-US" dirty="0"/>
              <a:t> apps/platforms</a:t>
            </a:r>
          </a:p>
          <a:p>
            <a:pPr>
              <a:lnSpc>
                <a:spcPts val="1940"/>
              </a:lnSpc>
            </a:pPr>
            <a:r>
              <a:rPr lang="en-US" b="1" dirty="0"/>
              <a:t>Interact with content and users</a:t>
            </a:r>
            <a:r>
              <a:rPr lang="en-US" dirty="0"/>
              <a:t> on social media</a:t>
            </a:r>
          </a:p>
          <a:p>
            <a:pPr>
              <a:lnSpc>
                <a:spcPts val="1940"/>
              </a:lnSpc>
            </a:pPr>
            <a:r>
              <a:rPr lang="en-US" dirty="0"/>
              <a:t>Find value in </a:t>
            </a:r>
            <a:r>
              <a:rPr lang="en-US" b="1" dirty="0"/>
              <a:t>connecting and communicating</a:t>
            </a:r>
            <a:r>
              <a:rPr lang="en-US" dirty="0"/>
              <a:t> with others online</a:t>
            </a:r>
          </a:p>
          <a:p>
            <a:pPr>
              <a:lnSpc>
                <a:spcPts val="1940"/>
              </a:lnSpc>
            </a:pPr>
            <a:r>
              <a:rPr lang="en-US" dirty="0"/>
              <a:t>Use </a:t>
            </a:r>
            <a:r>
              <a:rPr lang="en-US" b="1" dirty="0"/>
              <a:t>AI tools</a:t>
            </a:r>
          </a:p>
          <a:p>
            <a:pPr>
              <a:lnSpc>
                <a:spcPts val="1940"/>
              </a:lnSpc>
            </a:pPr>
            <a:r>
              <a:rPr lang="en-US" b="1" dirty="0"/>
              <a:t>Find out about new</a:t>
            </a:r>
            <a:r>
              <a:rPr lang="en-US" dirty="0"/>
              <a:t>s on apps like TikTok, YouTube and Instagram</a:t>
            </a:r>
          </a:p>
        </p:txBody>
      </p:sp>
      <p:pic>
        <p:nvPicPr>
          <p:cNvPr id="5" name="Picture 4" descr="A couple of people in uniform&#10;&#10;Description automatically generated">
            <a:extLst>
              <a:ext uri="{FF2B5EF4-FFF2-40B4-BE49-F238E27FC236}">
                <a16:creationId xmlns:a16="http://schemas.microsoft.com/office/drawing/2014/main" id="{3301CB7F-9908-9118-E469-CD967AFEDD14}"/>
              </a:ext>
            </a:extLst>
          </p:cNvPr>
          <p:cNvPicPr>
            <a:picLocks noChangeAspect="1"/>
          </p:cNvPicPr>
          <p:nvPr/>
        </p:nvPicPr>
        <p:blipFill rotWithShape="1">
          <a:blip r:embed="rId3">
            <a:extLst>
              <a:ext uri="{28A0092B-C50C-407E-A947-70E740481C1C}">
                <a14:useLocalDpi xmlns:a14="http://schemas.microsoft.com/office/drawing/2010/main" val="0"/>
              </a:ext>
            </a:extLst>
          </a:blip>
          <a:srcRect b="13246"/>
          <a:stretch/>
        </p:blipFill>
        <p:spPr>
          <a:xfrm>
            <a:off x="584200" y="2274588"/>
            <a:ext cx="5511800" cy="4583412"/>
          </a:xfrm>
          <a:prstGeom prst="rect">
            <a:avLst/>
          </a:prstGeom>
        </p:spPr>
      </p:pic>
      <p:pic>
        <p:nvPicPr>
          <p:cNvPr id="7" name="Picture 6" descr="A yellow and blue cartoon character&#10;&#10;Description automatically generated">
            <a:extLst>
              <a:ext uri="{FF2B5EF4-FFF2-40B4-BE49-F238E27FC236}">
                <a16:creationId xmlns:a16="http://schemas.microsoft.com/office/drawing/2014/main" id="{FAADAA48-2169-7FFD-E87C-AC18D6BE1FB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829806" y="5725693"/>
            <a:ext cx="2461020" cy="992347"/>
          </a:xfrm>
          <a:prstGeom prst="rect">
            <a:avLst/>
          </a:prstGeom>
        </p:spPr>
      </p:pic>
    </p:spTree>
    <p:extLst>
      <p:ext uri="{BB962C8B-B14F-4D97-AF65-F5344CB8AC3E}">
        <p14:creationId xmlns:p14="http://schemas.microsoft.com/office/powerpoint/2010/main" val="29179078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5EA5D6F-B27F-96C4-72DE-510EE71258C9}"/>
              </a:ext>
            </a:extLst>
          </p:cNvPr>
          <p:cNvSpPr>
            <a:spLocks noGrp="1"/>
          </p:cNvSpPr>
          <p:nvPr>
            <p:ph type="title"/>
          </p:nvPr>
        </p:nvSpPr>
        <p:spPr/>
        <p:txBody>
          <a:bodyPr/>
          <a:lstStyle/>
          <a:p>
            <a:r>
              <a:rPr lang="en-GB" dirty="0"/>
              <a:t>Online usage: What children say</a:t>
            </a:r>
          </a:p>
        </p:txBody>
      </p:sp>
      <p:sp>
        <p:nvSpPr>
          <p:cNvPr id="9" name="TextBox 8">
            <a:extLst>
              <a:ext uri="{FF2B5EF4-FFF2-40B4-BE49-F238E27FC236}">
                <a16:creationId xmlns:a16="http://schemas.microsoft.com/office/drawing/2014/main" id="{DF3C2B72-943F-78DE-EA3B-54C95ED73190}"/>
              </a:ext>
            </a:extLst>
          </p:cNvPr>
          <p:cNvSpPr txBox="1"/>
          <p:nvPr/>
        </p:nvSpPr>
        <p:spPr>
          <a:xfrm>
            <a:off x="762000" y="6264320"/>
            <a:ext cx="8180380" cy="246221"/>
          </a:xfrm>
          <a:prstGeom prst="rect">
            <a:avLst/>
          </a:prstGeom>
          <a:noFill/>
        </p:spPr>
        <p:txBody>
          <a:bodyPr wrap="square" rtlCol="0">
            <a:spAutoFit/>
          </a:bodyPr>
          <a:lstStyle/>
          <a:p>
            <a:r>
              <a:rPr lang="en-GB" sz="1000" i="1" dirty="0">
                <a:solidFill>
                  <a:schemeClr val="tx1">
                    <a:lumMod val="50000"/>
                    <a:lumOff val="50000"/>
                  </a:schemeClr>
                </a:solidFill>
                <a:latin typeface="Arial" panose="020B0604020202020204" pitchFamily="34" charset="0"/>
                <a:cs typeface="Arial" panose="020B0604020202020204" pitchFamily="34" charset="0"/>
              </a:rPr>
              <a:t>Source: Internet Matters tracker survey November 2023 “What do you do on these digital devices? Please select all that apply.”</a:t>
            </a:r>
          </a:p>
        </p:txBody>
      </p:sp>
      <p:graphicFrame>
        <p:nvGraphicFramePr>
          <p:cNvPr id="3" name="Chart 2">
            <a:extLst>
              <a:ext uri="{FF2B5EF4-FFF2-40B4-BE49-F238E27FC236}">
                <a16:creationId xmlns:a16="http://schemas.microsoft.com/office/drawing/2014/main" id="{539975C2-58BB-06B1-BF83-240C6B30BD6E}"/>
              </a:ext>
            </a:extLst>
          </p:cNvPr>
          <p:cNvGraphicFramePr/>
          <p:nvPr>
            <p:extLst>
              <p:ext uri="{D42A27DB-BD31-4B8C-83A1-F6EECF244321}">
                <p14:modId xmlns:p14="http://schemas.microsoft.com/office/powerpoint/2010/main" val="273696170"/>
              </p:ext>
            </p:extLst>
          </p:nvPr>
        </p:nvGraphicFramePr>
        <p:xfrm>
          <a:off x="680893" y="1894114"/>
          <a:ext cx="10830214" cy="3554964"/>
        </p:xfrm>
        <a:graphic>
          <a:graphicData uri="http://schemas.openxmlformats.org/drawingml/2006/chart">
            <c:chart xmlns:c="http://schemas.openxmlformats.org/drawingml/2006/chart" xmlns:r="http://schemas.openxmlformats.org/officeDocument/2006/relationships" r:id="rId3"/>
          </a:graphicData>
        </a:graphic>
      </p:graphicFrame>
      <p:pic>
        <p:nvPicPr>
          <p:cNvPr id="19" name="Picture 18" descr="A group of icons on a black background&#10;&#10;Description automatically generated">
            <a:extLst>
              <a:ext uri="{FF2B5EF4-FFF2-40B4-BE49-F238E27FC236}">
                <a16:creationId xmlns:a16="http://schemas.microsoft.com/office/drawing/2014/main" id="{9C9A30DE-D696-3CCF-059C-555B3EAF302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0590220">
            <a:off x="9441007" y="875401"/>
            <a:ext cx="1998326" cy="1971421"/>
          </a:xfrm>
          <a:prstGeom prst="rect">
            <a:avLst/>
          </a:prstGeom>
        </p:spPr>
      </p:pic>
      <p:pic>
        <p:nvPicPr>
          <p:cNvPr id="2" name="Picture 1" descr="A yellow and blue cartoon character&#10;&#10;Description automatically generated">
            <a:extLst>
              <a:ext uri="{FF2B5EF4-FFF2-40B4-BE49-F238E27FC236}">
                <a16:creationId xmlns:a16="http://schemas.microsoft.com/office/drawing/2014/main" id="{716E6A66-0944-E72E-5FBB-6B8FBFB40AB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829806" y="5725693"/>
            <a:ext cx="2461020" cy="992347"/>
          </a:xfrm>
          <a:prstGeom prst="rect">
            <a:avLst/>
          </a:prstGeom>
        </p:spPr>
      </p:pic>
    </p:spTree>
    <p:extLst>
      <p:ext uri="{BB962C8B-B14F-4D97-AF65-F5344CB8AC3E}">
        <p14:creationId xmlns:p14="http://schemas.microsoft.com/office/powerpoint/2010/main" val="3215571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5EA5D6F-B27F-96C4-72DE-510EE71258C9}"/>
              </a:ext>
            </a:extLst>
          </p:cNvPr>
          <p:cNvSpPr>
            <a:spLocks noGrp="1"/>
          </p:cNvSpPr>
          <p:nvPr>
            <p:ph type="title"/>
          </p:nvPr>
        </p:nvSpPr>
        <p:spPr/>
        <p:txBody>
          <a:bodyPr/>
          <a:lstStyle/>
          <a:p>
            <a:r>
              <a:rPr lang="en-GB" dirty="0"/>
              <a:t>Online usage: Apps to know about</a:t>
            </a:r>
          </a:p>
        </p:txBody>
      </p:sp>
      <p:sp>
        <p:nvSpPr>
          <p:cNvPr id="9" name="TextBox 8">
            <a:extLst>
              <a:ext uri="{FF2B5EF4-FFF2-40B4-BE49-F238E27FC236}">
                <a16:creationId xmlns:a16="http://schemas.microsoft.com/office/drawing/2014/main" id="{DF3C2B72-943F-78DE-EA3B-54C95ED73190}"/>
              </a:ext>
            </a:extLst>
          </p:cNvPr>
          <p:cNvSpPr txBox="1"/>
          <p:nvPr/>
        </p:nvSpPr>
        <p:spPr>
          <a:xfrm>
            <a:off x="728090" y="6119905"/>
            <a:ext cx="7477776" cy="400110"/>
          </a:xfrm>
          <a:prstGeom prst="rect">
            <a:avLst/>
          </a:prstGeom>
          <a:noFill/>
        </p:spPr>
        <p:txBody>
          <a:bodyPr wrap="square" lIns="91440" tIns="45720" rIns="91440" bIns="45720" rtlCol="0" anchor="t">
            <a:spAutoFit/>
          </a:bodyPr>
          <a:lstStyle/>
          <a:p>
            <a:r>
              <a:rPr lang="en-GB" sz="1000" i="1" dirty="0">
                <a:solidFill>
                  <a:schemeClr val="bg1">
                    <a:lumMod val="50000"/>
                  </a:schemeClr>
                </a:solidFill>
                <a:latin typeface="Arial" panose="020B0604020202020204" pitchFamily="34" charset="0"/>
                <a:cs typeface="Arial" panose="020B0604020202020204" pitchFamily="34" charset="0"/>
              </a:rPr>
              <a:t>Source: Internet Matters tracker survey November 2023 “</a:t>
            </a:r>
            <a:r>
              <a:rPr lang="en-GB" sz="1000" i="1" dirty="0">
                <a:solidFill>
                  <a:schemeClr val="bg1">
                    <a:lumMod val="50000"/>
                  </a:schemeClr>
                </a:solidFill>
                <a:latin typeface="Arial" panose="020B0604020202020204" pitchFamily="34" charset="0"/>
                <a:ea typeface="+mn-lt"/>
                <a:cs typeface="Arial" panose="020B0604020202020204" pitchFamily="34" charset="0"/>
              </a:rPr>
              <a:t>Which, if any, of the following sites, platforms, apps, or games do you regularly use or visit?  Please select all that apply.</a:t>
            </a:r>
            <a:r>
              <a:rPr lang="en-GB" sz="1000" i="1" dirty="0">
                <a:solidFill>
                  <a:schemeClr val="bg1">
                    <a:lumMod val="50000"/>
                  </a:schemeClr>
                </a:solidFill>
                <a:latin typeface="Arial" panose="020B0604020202020204" pitchFamily="34" charset="0"/>
                <a:cs typeface="Arial" panose="020B0604020202020204" pitchFamily="34" charset="0"/>
              </a:rPr>
              <a:t>”</a:t>
            </a:r>
          </a:p>
        </p:txBody>
      </p:sp>
      <p:graphicFrame>
        <p:nvGraphicFramePr>
          <p:cNvPr id="2" name="Chart 1">
            <a:extLst>
              <a:ext uri="{FF2B5EF4-FFF2-40B4-BE49-F238E27FC236}">
                <a16:creationId xmlns:a16="http://schemas.microsoft.com/office/drawing/2014/main" id="{C3C93980-9509-9262-B0CC-5CAD09D18CA6}"/>
              </a:ext>
            </a:extLst>
          </p:cNvPr>
          <p:cNvGraphicFramePr/>
          <p:nvPr>
            <p:extLst>
              <p:ext uri="{D42A27DB-BD31-4B8C-83A1-F6EECF244321}">
                <p14:modId xmlns:p14="http://schemas.microsoft.com/office/powerpoint/2010/main" val="1594962791"/>
              </p:ext>
            </p:extLst>
          </p:nvPr>
        </p:nvGraphicFramePr>
        <p:xfrm>
          <a:off x="680893" y="2006083"/>
          <a:ext cx="10830214" cy="3415004"/>
        </p:xfrm>
        <a:graphic>
          <a:graphicData uri="http://schemas.openxmlformats.org/drawingml/2006/chart">
            <c:chart xmlns:c="http://schemas.openxmlformats.org/drawingml/2006/chart" xmlns:r="http://schemas.openxmlformats.org/officeDocument/2006/relationships" r:id="rId3"/>
          </a:graphicData>
        </a:graphic>
      </p:graphicFrame>
      <p:grpSp>
        <p:nvGrpSpPr>
          <p:cNvPr id="16" name="Group 15">
            <a:extLst>
              <a:ext uri="{FF2B5EF4-FFF2-40B4-BE49-F238E27FC236}">
                <a16:creationId xmlns:a16="http://schemas.microsoft.com/office/drawing/2014/main" id="{43C060B3-6ADA-A9AA-084D-38DADD678F45}"/>
              </a:ext>
            </a:extLst>
          </p:cNvPr>
          <p:cNvGrpSpPr/>
          <p:nvPr/>
        </p:nvGrpSpPr>
        <p:grpSpPr>
          <a:xfrm rot="20980532">
            <a:off x="9544613" y="778453"/>
            <a:ext cx="1277302" cy="2455258"/>
            <a:chOff x="9897125" y="815831"/>
            <a:chExt cx="1156093" cy="2222267"/>
          </a:xfrm>
        </p:grpSpPr>
        <p:pic>
          <p:nvPicPr>
            <p:cNvPr id="13" name="Picture 12" descr="A blue rectangle with black lines&#10;&#10;Description automatically generated">
              <a:extLst>
                <a:ext uri="{FF2B5EF4-FFF2-40B4-BE49-F238E27FC236}">
                  <a16:creationId xmlns:a16="http://schemas.microsoft.com/office/drawing/2014/main" id="{BCF1C36F-47BA-83E9-6423-31F9EEF491A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897125" y="815831"/>
              <a:ext cx="1156093" cy="2222267"/>
            </a:xfrm>
            <a:prstGeom prst="rect">
              <a:avLst/>
            </a:prstGeom>
          </p:spPr>
        </p:pic>
        <p:pic>
          <p:nvPicPr>
            <p:cNvPr id="15" name="Picture 14" descr="A white question mark on a black background&#10;&#10;Description automatically generated">
              <a:extLst>
                <a:ext uri="{FF2B5EF4-FFF2-40B4-BE49-F238E27FC236}">
                  <a16:creationId xmlns:a16="http://schemas.microsoft.com/office/drawing/2014/main" id="{222C2BB9-F3D8-3B2E-8225-9234D5CC31C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089307" y="1487142"/>
              <a:ext cx="682771" cy="879644"/>
            </a:xfrm>
            <a:prstGeom prst="rect">
              <a:avLst/>
            </a:prstGeom>
          </p:spPr>
        </p:pic>
      </p:grpSp>
      <p:pic>
        <p:nvPicPr>
          <p:cNvPr id="3" name="Picture 2" descr="A yellow and blue cartoon character&#10;&#10;Description automatically generated">
            <a:extLst>
              <a:ext uri="{FF2B5EF4-FFF2-40B4-BE49-F238E27FC236}">
                <a16:creationId xmlns:a16="http://schemas.microsoft.com/office/drawing/2014/main" id="{4D130878-53FA-B68B-9C34-1CDE6914382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829806" y="5725693"/>
            <a:ext cx="2461020" cy="992347"/>
          </a:xfrm>
          <a:prstGeom prst="rect">
            <a:avLst/>
          </a:prstGeom>
        </p:spPr>
      </p:pic>
    </p:spTree>
    <p:extLst>
      <p:ext uri="{BB962C8B-B14F-4D97-AF65-F5344CB8AC3E}">
        <p14:creationId xmlns:p14="http://schemas.microsoft.com/office/powerpoint/2010/main" val="2893805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screenshot of a computer screen&#10;&#10;Description automatically generated">
            <a:extLst>
              <a:ext uri="{FF2B5EF4-FFF2-40B4-BE49-F238E27FC236}">
                <a16:creationId xmlns:a16="http://schemas.microsoft.com/office/drawing/2014/main" id="{A7638A00-8A5B-EEC9-9C1E-5767655012D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73078" y="1580948"/>
            <a:ext cx="8305607" cy="5160814"/>
          </a:xfrm>
          <a:prstGeom prst="rect">
            <a:avLst/>
          </a:prstGeom>
        </p:spPr>
      </p:pic>
      <p:sp>
        <p:nvSpPr>
          <p:cNvPr id="3" name="Title 2">
            <a:extLst>
              <a:ext uri="{FF2B5EF4-FFF2-40B4-BE49-F238E27FC236}">
                <a16:creationId xmlns:a16="http://schemas.microsoft.com/office/drawing/2014/main" id="{7B88DE8D-D09C-7E89-84B5-FB52B492391B}"/>
              </a:ext>
            </a:extLst>
          </p:cNvPr>
          <p:cNvSpPr>
            <a:spLocks noGrp="1"/>
          </p:cNvSpPr>
          <p:nvPr>
            <p:ph type="title"/>
          </p:nvPr>
        </p:nvSpPr>
        <p:spPr/>
        <p:txBody>
          <a:bodyPr/>
          <a:lstStyle/>
          <a:p>
            <a:r>
              <a:rPr lang="en-US" dirty="0"/>
              <a:t>Safety by design</a:t>
            </a:r>
          </a:p>
        </p:txBody>
      </p:sp>
      <p:pic>
        <p:nvPicPr>
          <p:cNvPr id="2" name="Picture 1" descr="A yellow and blue cartoon character&#10;&#10;Description automatically generated">
            <a:extLst>
              <a:ext uri="{FF2B5EF4-FFF2-40B4-BE49-F238E27FC236}">
                <a16:creationId xmlns:a16="http://schemas.microsoft.com/office/drawing/2014/main" id="{AE382310-EB78-5122-23B7-580DD08991C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829806" y="5725693"/>
            <a:ext cx="2461020" cy="992347"/>
          </a:xfrm>
          <a:prstGeom prst="rect">
            <a:avLst/>
          </a:prstGeom>
        </p:spPr>
      </p:pic>
    </p:spTree>
    <p:extLst>
      <p:ext uri="{BB962C8B-B14F-4D97-AF65-F5344CB8AC3E}">
        <p14:creationId xmlns:p14="http://schemas.microsoft.com/office/powerpoint/2010/main" val="33881476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37D8FC-B836-0C07-E412-894B5BCE08D8}"/>
              </a:ext>
            </a:extLst>
          </p:cNvPr>
          <p:cNvSpPr>
            <a:spLocks noGrp="1"/>
          </p:cNvSpPr>
          <p:nvPr>
            <p:ph type="title"/>
          </p:nvPr>
        </p:nvSpPr>
        <p:spPr/>
        <p:txBody>
          <a:bodyPr/>
          <a:lstStyle/>
          <a:p>
            <a:r>
              <a:rPr lang="en-GB" dirty="0"/>
              <a:t>Online experiences: What children say</a:t>
            </a:r>
          </a:p>
        </p:txBody>
      </p:sp>
      <p:sp>
        <p:nvSpPr>
          <p:cNvPr id="7" name="TextBox 6">
            <a:extLst>
              <a:ext uri="{FF2B5EF4-FFF2-40B4-BE49-F238E27FC236}">
                <a16:creationId xmlns:a16="http://schemas.microsoft.com/office/drawing/2014/main" id="{4F89C999-8F12-ABBF-7B57-67C8ADFAE661}"/>
              </a:ext>
            </a:extLst>
          </p:cNvPr>
          <p:cNvSpPr txBox="1"/>
          <p:nvPr/>
        </p:nvSpPr>
        <p:spPr>
          <a:xfrm>
            <a:off x="544624" y="6269403"/>
            <a:ext cx="9960746" cy="246221"/>
          </a:xfrm>
          <a:prstGeom prst="rect">
            <a:avLst/>
          </a:prstGeom>
          <a:noFill/>
        </p:spPr>
        <p:txBody>
          <a:bodyPr wrap="square" rtlCol="0">
            <a:spAutoFit/>
          </a:bodyPr>
          <a:lstStyle/>
          <a:p>
            <a:r>
              <a:rPr lang="en-GB" sz="1000" i="1" dirty="0">
                <a:solidFill>
                  <a:schemeClr val="bg1">
                    <a:lumMod val="50000"/>
                  </a:schemeClr>
                </a:solidFill>
                <a:latin typeface="Arial" panose="020B0604020202020204" pitchFamily="34" charset="0"/>
                <a:cs typeface="Arial" panose="020B0604020202020204" pitchFamily="34" charset="0"/>
              </a:rPr>
              <a:t>Source: Internet Matters tracker survey November 2023 “Which of the following have you done or experienced online?”</a:t>
            </a:r>
          </a:p>
        </p:txBody>
      </p:sp>
      <p:graphicFrame>
        <p:nvGraphicFramePr>
          <p:cNvPr id="17" name="Chart 16">
            <a:extLst>
              <a:ext uri="{FF2B5EF4-FFF2-40B4-BE49-F238E27FC236}">
                <a16:creationId xmlns:a16="http://schemas.microsoft.com/office/drawing/2014/main" id="{532F4581-AD76-AE05-BB22-9394A925EF55}"/>
              </a:ext>
            </a:extLst>
          </p:cNvPr>
          <p:cNvGraphicFramePr/>
          <p:nvPr>
            <p:extLst>
              <p:ext uri="{D42A27DB-BD31-4B8C-83A1-F6EECF244321}">
                <p14:modId xmlns:p14="http://schemas.microsoft.com/office/powerpoint/2010/main" val="3640022553"/>
              </p:ext>
            </p:extLst>
          </p:nvPr>
        </p:nvGraphicFramePr>
        <p:xfrm>
          <a:off x="680892" y="1764628"/>
          <a:ext cx="8306991" cy="3864012"/>
        </p:xfrm>
        <a:graphic>
          <a:graphicData uri="http://schemas.openxmlformats.org/drawingml/2006/chart">
            <c:chart xmlns:c="http://schemas.openxmlformats.org/drawingml/2006/chart" xmlns:r="http://schemas.openxmlformats.org/officeDocument/2006/relationships" r:id="rId3"/>
          </a:graphicData>
        </a:graphic>
      </p:graphicFrame>
      <p:pic>
        <p:nvPicPr>
          <p:cNvPr id="18" name="Picture 17" descr="A group of cartoon characters&#10;&#10;Description automatically generated">
            <a:extLst>
              <a:ext uri="{FF2B5EF4-FFF2-40B4-BE49-F238E27FC236}">
                <a16:creationId xmlns:a16="http://schemas.microsoft.com/office/drawing/2014/main" id="{31BC2926-218D-2A5B-27C5-69A3A5A4D7B0}"/>
              </a:ext>
            </a:extLst>
          </p:cNvPr>
          <p:cNvPicPr>
            <a:picLocks noChangeAspect="1"/>
          </p:cNvPicPr>
          <p:nvPr/>
        </p:nvPicPr>
        <p:blipFill rotWithShape="1">
          <a:blip r:embed="rId4">
            <a:extLst>
              <a:ext uri="{28A0092B-C50C-407E-A947-70E740481C1C}">
                <a14:useLocalDpi xmlns:a14="http://schemas.microsoft.com/office/drawing/2010/main" val="0"/>
              </a:ext>
            </a:extLst>
          </a:blip>
          <a:srcRect r="68296"/>
          <a:stretch/>
        </p:blipFill>
        <p:spPr>
          <a:xfrm>
            <a:off x="8907758" y="1123865"/>
            <a:ext cx="1677739" cy="2776293"/>
          </a:xfrm>
          <a:prstGeom prst="rect">
            <a:avLst/>
          </a:prstGeom>
        </p:spPr>
      </p:pic>
      <p:pic>
        <p:nvPicPr>
          <p:cNvPr id="19" name="Picture 18" descr="A group of cartoon characters&#10;&#10;Description automatically generated">
            <a:extLst>
              <a:ext uri="{FF2B5EF4-FFF2-40B4-BE49-F238E27FC236}">
                <a16:creationId xmlns:a16="http://schemas.microsoft.com/office/drawing/2014/main" id="{9062DA20-F499-5E8F-933C-D5240E26CA74}"/>
              </a:ext>
            </a:extLst>
          </p:cNvPr>
          <p:cNvPicPr>
            <a:picLocks noChangeAspect="1"/>
          </p:cNvPicPr>
          <p:nvPr/>
        </p:nvPicPr>
        <p:blipFill rotWithShape="1">
          <a:blip r:embed="rId4">
            <a:extLst>
              <a:ext uri="{28A0092B-C50C-407E-A947-70E740481C1C}">
                <a14:useLocalDpi xmlns:a14="http://schemas.microsoft.com/office/drawing/2010/main" val="0"/>
              </a:ext>
            </a:extLst>
          </a:blip>
          <a:srcRect l="68185" r="-2629"/>
          <a:stretch/>
        </p:blipFill>
        <p:spPr>
          <a:xfrm>
            <a:off x="10629432" y="1591906"/>
            <a:ext cx="1381830" cy="2104728"/>
          </a:xfrm>
          <a:prstGeom prst="rect">
            <a:avLst/>
          </a:prstGeom>
        </p:spPr>
      </p:pic>
      <p:pic>
        <p:nvPicPr>
          <p:cNvPr id="3" name="Picture 2" descr="A yellow and blue cartoon character&#10;&#10;Description automatically generated">
            <a:extLst>
              <a:ext uri="{FF2B5EF4-FFF2-40B4-BE49-F238E27FC236}">
                <a16:creationId xmlns:a16="http://schemas.microsoft.com/office/drawing/2014/main" id="{D0F91B57-F1DC-DEF1-DC07-D316EFE8165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829806" y="5725693"/>
            <a:ext cx="2461020" cy="992347"/>
          </a:xfrm>
          <a:prstGeom prst="rect">
            <a:avLst/>
          </a:prstGeom>
        </p:spPr>
      </p:pic>
    </p:spTree>
    <p:extLst>
      <p:ext uri="{BB962C8B-B14F-4D97-AF65-F5344CB8AC3E}">
        <p14:creationId xmlns:p14="http://schemas.microsoft.com/office/powerpoint/2010/main" val="42057694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CE884B-9384-3F1E-ECED-166A146F5F85}"/>
              </a:ext>
            </a:extLst>
          </p:cNvPr>
          <p:cNvSpPr>
            <a:spLocks noGrp="1"/>
          </p:cNvSpPr>
          <p:nvPr>
            <p:ph type="title"/>
          </p:nvPr>
        </p:nvSpPr>
        <p:spPr/>
        <p:txBody>
          <a:bodyPr/>
          <a:lstStyle/>
          <a:p>
            <a:r>
              <a:rPr lang="en-GB" dirty="0"/>
              <a:t>Online safety: What children know</a:t>
            </a:r>
          </a:p>
        </p:txBody>
      </p:sp>
      <p:sp>
        <p:nvSpPr>
          <p:cNvPr id="7" name="TextBox 6">
            <a:extLst>
              <a:ext uri="{FF2B5EF4-FFF2-40B4-BE49-F238E27FC236}">
                <a16:creationId xmlns:a16="http://schemas.microsoft.com/office/drawing/2014/main" id="{D53A8E97-55AE-7676-B56E-DBE33EDCC4CB}"/>
              </a:ext>
            </a:extLst>
          </p:cNvPr>
          <p:cNvSpPr txBox="1"/>
          <p:nvPr/>
        </p:nvSpPr>
        <p:spPr>
          <a:xfrm>
            <a:off x="443885" y="6369764"/>
            <a:ext cx="9960746" cy="246221"/>
          </a:xfrm>
          <a:prstGeom prst="rect">
            <a:avLst/>
          </a:prstGeom>
          <a:noFill/>
        </p:spPr>
        <p:txBody>
          <a:bodyPr wrap="square" rtlCol="0">
            <a:spAutoFit/>
          </a:bodyPr>
          <a:lstStyle/>
          <a:p>
            <a:r>
              <a:rPr lang="en-GB" sz="1000" i="1" dirty="0">
                <a:solidFill>
                  <a:schemeClr val="bg1">
                    <a:lumMod val="50000"/>
                  </a:schemeClr>
                </a:solidFill>
                <a:latin typeface="Arial" panose="020B0604020202020204" pitchFamily="34" charset="0"/>
                <a:cs typeface="Arial" panose="020B0604020202020204" pitchFamily="34" charset="0"/>
              </a:rPr>
              <a:t>Source: Internet Matters tracker survey November 2023 “Which of the following do you know how to do?”</a:t>
            </a:r>
          </a:p>
        </p:txBody>
      </p:sp>
      <p:graphicFrame>
        <p:nvGraphicFramePr>
          <p:cNvPr id="8" name="Chart 7">
            <a:extLst>
              <a:ext uri="{FF2B5EF4-FFF2-40B4-BE49-F238E27FC236}">
                <a16:creationId xmlns:a16="http://schemas.microsoft.com/office/drawing/2014/main" id="{F26C9A1D-2151-BA9F-0AD2-A3CDFC1E88F8}"/>
              </a:ext>
            </a:extLst>
          </p:cNvPr>
          <p:cNvGraphicFramePr/>
          <p:nvPr>
            <p:extLst>
              <p:ext uri="{D42A27DB-BD31-4B8C-83A1-F6EECF244321}">
                <p14:modId xmlns:p14="http://schemas.microsoft.com/office/powerpoint/2010/main" val="255995981"/>
              </p:ext>
            </p:extLst>
          </p:nvPr>
        </p:nvGraphicFramePr>
        <p:xfrm>
          <a:off x="2787597" y="1874337"/>
          <a:ext cx="7692620" cy="3705632"/>
        </p:xfrm>
        <a:graphic>
          <a:graphicData uri="http://schemas.openxmlformats.org/drawingml/2006/chart">
            <c:chart xmlns:c="http://schemas.openxmlformats.org/drawingml/2006/chart" xmlns:r="http://schemas.openxmlformats.org/officeDocument/2006/relationships" r:id="rId3"/>
          </a:graphicData>
        </a:graphic>
      </p:graphicFrame>
      <p:pic>
        <p:nvPicPr>
          <p:cNvPr id="14" name="Picture 13" descr="A black hand in a pink background&#10;&#10;Description automatically generated">
            <a:extLst>
              <a:ext uri="{FF2B5EF4-FFF2-40B4-BE49-F238E27FC236}">
                <a16:creationId xmlns:a16="http://schemas.microsoft.com/office/drawing/2014/main" id="{043D434D-0ECC-F716-478B-EC5ABC19125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881795">
            <a:off x="1010694" y="3704542"/>
            <a:ext cx="1252963" cy="1252963"/>
          </a:xfrm>
          <a:prstGeom prst="rect">
            <a:avLst/>
          </a:prstGeom>
        </p:spPr>
      </p:pic>
      <p:grpSp>
        <p:nvGrpSpPr>
          <p:cNvPr id="20" name="Group 19">
            <a:extLst>
              <a:ext uri="{FF2B5EF4-FFF2-40B4-BE49-F238E27FC236}">
                <a16:creationId xmlns:a16="http://schemas.microsoft.com/office/drawing/2014/main" id="{907102EC-3F6D-26C1-894C-5E674F08390C}"/>
              </a:ext>
            </a:extLst>
          </p:cNvPr>
          <p:cNvGrpSpPr/>
          <p:nvPr/>
        </p:nvGrpSpPr>
        <p:grpSpPr>
          <a:xfrm rot="304004">
            <a:off x="717780" y="1261026"/>
            <a:ext cx="1104630" cy="2123344"/>
            <a:chOff x="630741" y="1281839"/>
            <a:chExt cx="1208045" cy="2322130"/>
          </a:xfrm>
        </p:grpSpPr>
        <p:pic>
          <p:nvPicPr>
            <p:cNvPr id="16" name="Picture 15" descr="A blue rectangle with black lines&#10;&#10;Description automatically generated">
              <a:extLst>
                <a:ext uri="{FF2B5EF4-FFF2-40B4-BE49-F238E27FC236}">
                  <a16:creationId xmlns:a16="http://schemas.microsoft.com/office/drawing/2014/main" id="{E90D4578-B0A0-3798-01E0-A526F98D646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0741" y="1281839"/>
              <a:ext cx="1208045" cy="2322130"/>
            </a:xfrm>
            <a:prstGeom prst="rect">
              <a:avLst/>
            </a:prstGeom>
          </p:spPr>
        </p:pic>
        <p:pic>
          <p:nvPicPr>
            <p:cNvPr id="19" name="Picture 18" descr="A white padlock with a person in the middle&#10;&#10;Description automatically generated">
              <a:extLst>
                <a:ext uri="{FF2B5EF4-FFF2-40B4-BE49-F238E27FC236}">
                  <a16:creationId xmlns:a16="http://schemas.microsoft.com/office/drawing/2014/main" id="{CD7CC029-310D-4C72-49A8-902616154A4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74499" y="1960654"/>
              <a:ext cx="720528" cy="957459"/>
            </a:xfrm>
            <a:prstGeom prst="rect">
              <a:avLst/>
            </a:prstGeom>
          </p:spPr>
        </p:pic>
      </p:grpSp>
      <p:pic>
        <p:nvPicPr>
          <p:cNvPr id="3" name="Picture 2" descr="A yellow and blue cartoon character&#10;&#10;Description automatically generated">
            <a:extLst>
              <a:ext uri="{FF2B5EF4-FFF2-40B4-BE49-F238E27FC236}">
                <a16:creationId xmlns:a16="http://schemas.microsoft.com/office/drawing/2014/main" id="{D2235A0C-C94D-84CD-141F-F304443F05D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829806" y="5725693"/>
            <a:ext cx="2461020" cy="992347"/>
          </a:xfrm>
          <a:prstGeom prst="rect">
            <a:avLst/>
          </a:prstGeom>
        </p:spPr>
      </p:pic>
    </p:spTree>
    <p:extLst>
      <p:ext uri="{BB962C8B-B14F-4D97-AF65-F5344CB8AC3E}">
        <p14:creationId xmlns:p14="http://schemas.microsoft.com/office/powerpoint/2010/main" val="6476392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CE884B-9384-3F1E-ECED-166A146F5F85}"/>
              </a:ext>
            </a:extLst>
          </p:cNvPr>
          <p:cNvSpPr>
            <a:spLocks noGrp="1"/>
          </p:cNvSpPr>
          <p:nvPr>
            <p:ph type="title"/>
          </p:nvPr>
        </p:nvSpPr>
        <p:spPr/>
        <p:txBody>
          <a:bodyPr/>
          <a:lstStyle/>
          <a:p>
            <a:r>
              <a:rPr lang="en-GB" dirty="0"/>
              <a:t>Online safety: What children do</a:t>
            </a:r>
          </a:p>
        </p:txBody>
      </p:sp>
      <p:sp>
        <p:nvSpPr>
          <p:cNvPr id="7" name="TextBox 6">
            <a:extLst>
              <a:ext uri="{FF2B5EF4-FFF2-40B4-BE49-F238E27FC236}">
                <a16:creationId xmlns:a16="http://schemas.microsoft.com/office/drawing/2014/main" id="{CDCD7D0B-CD1D-7854-42FD-189487475954}"/>
              </a:ext>
            </a:extLst>
          </p:cNvPr>
          <p:cNvSpPr txBox="1"/>
          <p:nvPr/>
        </p:nvSpPr>
        <p:spPr>
          <a:xfrm>
            <a:off x="443885" y="6430803"/>
            <a:ext cx="9960746" cy="246221"/>
          </a:xfrm>
          <a:prstGeom prst="rect">
            <a:avLst/>
          </a:prstGeom>
          <a:noFill/>
        </p:spPr>
        <p:txBody>
          <a:bodyPr wrap="square" rtlCol="0">
            <a:spAutoFit/>
          </a:bodyPr>
          <a:lstStyle/>
          <a:p>
            <a:r>
              <a:rPr lang="en-GB" sz="1000" i="1" dirty="0">
                <a:solidFill>
                  <a:schemeClr val="bg1">
                    <a:lumMod val="50000"/>
                  </a:schemeClr>
                </a:solidFill>
                <a:latin typeface="Arial" panose="020B0604020202020204" pitchFamily="34" charset="0"/>
                <a:cs typeface="Arial" panose="020B0604020202020204" pitchFamily="34" charset="0"/>
              </a:rPr>
              <a:t>Source: Internet Matters tracker survey November 2023 “Which of the following have you done in the past 12 months?”</a:t>
            </a:r>
          </a:p>
        </p:txBody>
      </p:sp>
      <p:graphicFrame>
        <p:nvGraphicFramePr>
          <p:cNvPr id="12" name="Chart 11">
            <a:extLst>
              <a:ext uri="{FF2B5EF4-FFF2-40B4-BE49-F238E27FC236}">
                <a16:creationId xmlns:a16="http://schemas.microsoft.com/office/drawing/2014/main" id="{26831F48-CE7B-16B9-2C14-DFB0A8FE724F}"/>
              </a:ext>
            </a:extLst>
          </p:cNvPr>
          <p:cNvGraphicFramePr/>
          <p:nvPr>
            <p:extLst>
              <p:ext uri="{D42A27DB-BD31-4B8C-83A1-F6EECF244321}">
                <p14:modId xmlns:p14="http://schemas.microsoft.com/office/powerpoint/2010/main" val="3103377454"/>
              </p:ext>
            </p:extLst>
          </p:nvPr>
        </p:nvGraphicFramePr>
        <p:xfrm>
          <a:off x="838200" y="1892387"/>
          <a:ext cx="7380249" cy="3950851"/>
        </p:xfrm>
        <a:graphic>
          <a:graphicData uri="http://schemas.openxmlformats.org/drawingml/2006/chart">
            <c:chart xmlns:c="http://schemas.openxmlformats.org/drawingml/2006/chart" xmlns:r="http://schemas.openxmlformats.org/officeDocument/2006/relationships" r:id="rId3"/>
          </a:graphicData>
        </a:graphic>
      </p:graphicFrame>
      <p:grpSp>
        <p:nvGrpSpPr>
          <p:cNvPr id="23" name="Group 22">
            <a:extLst>
              <a:ext uri="{FF2B5EF4-FFF2-40B4-BE49-F238E27FC236}">
                <a16:creationId xmlns:a16="http://schemas.microsoft.com/office/drawing/2014/main" id="{F0C3C1FE-F3DF-630A-F83E-2D8CEE944C3A}"/>
              </a:ext>
            </a:extLst>
          </p:cNvPr>
          <p:cNvGrpSpPr/>
          <p:nvPr/>
        </p:nvGrpSpPr>
        <p:grpSpPr>
          <a:xfrm>
            <a:off x="8947253" y="1238832"/>
            <a:ext cx="2610631" cy="3201824"/>
            <a:chOff x="9316627" y="1071563"/>
            <a:chExt cx="1717153" cy="2106012"/>
          </a:xfrm>
        </p:grpSpPr>
        <p:pic>
          <p:nvPicPr>
            <p:cNvPr id="18" name="Picture 17" descr="A pink triangle with a black exclamation mark&#10;&#10;Description automatically generated">
              <a:extLst>
                <a:ext uri="{FF2B5EF4-FFF2-40B4-BE49-F238E27FC236}">
                  <a16:creationId xmlns:a16="http://schemas.microsoft.com/office/drawing/2014/main" id="{E0B31CDE-75B4-B079-EAA7-99B0ABF32D0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27390">
              <a:off x="10131149" y="2378554"/>
              <a:ext cx="902631" cy="799021"/>
            </a:xfrm>
            <a:prstGeom prst="rect">
              <a:avLst/>
            </a:prstGeom>
          </p:spPr>
        </p:pic>
        <p:pic>
          <p:nvPicPr>
            <p:cNvPr id="20" name="Picture 19" descr="A yellow lock with a black silhouette&#10;&#10;Description automatically generated">
              <a:extLst>
                <a:ext uri="{FF2B5EF4-FFF2-40B4-BE49-F238E27FC236}">
                  <a16:creationId xmlns:a16="http://schemas.microsoft.com/office/drawing/2014/main" id="{FB3FCA3F-F214-E6FC-84CC-CC8BDFD3A4C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1401940">
              <a:off x="9316627" y="2280331"/>
              <a:ext cx="609162" cy="809646"/>
            </a:xfrm>
            <a:prstGeom prst="rect">
              <a:avLst/>
            </a:prstGeom>
          </p:spPr>
        </p:pic>
        <p:pic>
          <p:nvPicPr>
            <p:cNvPr id="22" name="Picture 21" descr="A blue and black question mark&#10;&#10;Description automatically generated">
              <a:extLst>
                <a:ext uri="{FF2B5EF4-FFF2-40B4-BE49-F238E27FC236}">
                  <a16:creationId xmlns:a16="http://schemas.microsoft.com/office/drawing/2014/main" id="{47165BDF-75A5-2BF7-2BC6-85221588E52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834988" y="1071563"/>
              <a:ext cx="892872" cy="967127"/>
            </a:xfrm>
            <a:prstGeom prst="rect">
              <a:avLst/>
            </a:prstGeom>
          </p:spPr>
        </p:pic>
      </p:grpSp>
      <p:pic>
        <p:nvPicPr>
          <p:cNvPr id="3" name="Picture 2" descr="A yellow and blue cartoon character&#10;&#10;Description automatically generated">
            <a:extLst>
              <a:ext uri="{FF2B5EF4-FFF2-40B4-BE49-F238E27FC236}">
                <a16:creationId xmlns:a16="http://schemas.microsoft.com/office/drawing/2014/main" id="{31F375D1-B9E4-A2C4-9925-55E56C9230C6}"/>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829806" y="5725693"/>
            <a:ext cx="2461020" cy="992347"/>
          </a:xfrm>
          <a:prstGeom prst="rect">
            <a:avLst/>
          </a:prstGeom>
        </p:spPr>
      </p:pic>
    </p:spTree>
    <p:extLst>
      <p:ext uri="{BB962C8B-B14F-4D97-AF65-F5344CB8AC3E}">
        <p14:creationId xmlns:p14="http://schemas.microsoft.com/office/powerpoint/2010/main" val="36392859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0FA53F4F-C461-1206-28D6-7EF2B985AFED}"/>
              </a:ext>
            </a:extLst>
          </p:cNvPr>
          <p:cNvSpPr>
            <a:spLocks noGrp="1"/>
          </p:cNvSpPr>
          <p:nvPr>
            <p:ph type="title"/>
          </p:nvPr>
        </p:nvSpPr>
        <p:spPr/>
        <p:txBody>
          <a:bodyPr/>
          <a:lstStyle/>
          <a:p>
            <a:r>
              <a:rPr lang="en-GB" dirty="0"/>
              <a:t>Key things to remember at secondary</a:t>
            </a:r>
          </a:p>
        </p:txBody>
      </p:sp>
      <p:sp>
        <p:nvSpPr>
          <p:cNvPr id="10" name="Content Placeholder 9">
            <a:extLst>
              <a:ext uri="{FF2B5EF4-FFF2-40B4-BE49-F238E27FC236}">
                <a16:creationId xmlns:a16="http://schemas.microsoft.com/office/drawing/2014/main" id="{44F16499-D0AC-0751-CB04-B9AB67FBF756}"/>
              </a:ext>
            </a:extLst>
          </p:cNvPr>
          <p:cNvSpPr>
            <a:spLocks noGrp="1"/>
          </p:cNvSpPr>
          <p:nvPr>
            <p:ph idx="1"/>
          </p:nvPr>
        </p:nvSpPr>
        <p:spPr>
          <a:xfrm>
            <a:off x="838200" y="1841751"/>
            <a:ext cx="5662961" cy="3174498"/>
          </a:xfrm>
        </p:spPr>
        <p:txBody>
          <a:bodyPr vert="horz" lIns="91440" tIns="45720" rIns="91440" bIns="45720" rtlCol="0" anchor="t">
            <a:normAutofit/>
          </a:bodyPr>
          <a:lstStyle/>
          <a:p>
            <a:pPr>
              <a:lnSpc>
                <a:spcPts val="2260"/>
              </a:lnSpc>
            </a:pPr>
            <a:r>
              <a:rPr lang="en-GB" b="1" dirty="0"/>
              <a:t>Children become more social </a:t>
            </a:r>
            <a:r>
              <a:rPr lang="en-GB" dirty="0"/>
              <a:t>– including with messaging apps and social media</a:t>
            </a:r>
          </a:p>
          <a:p>
            <a:pPr>
              <a:lnSpc>
                <a:spcPts val="2260"/>
              </a:lnSpc>
            </a:pPr>
            <a:r>
              <a:rPr lang="en-GB" b="1" dirty="0"/>
              <a:t>Children will have to manage more accounts</a:t>
            </a:r>
            <a:r>
              <a:rPr lang="en-GB" dirty="0"/>
              <a:t> and device use (such as for school)</a:t>
            </a:r>
          </a:p>
          <a:p>
            <a:pPr>
              <a:lnSpc>
                <a:spcPts val="2260"/>
              </a:lnSpc>
            </a:pPr>
            <a:r>
              <a:rPr lang="en-GB" dirty="0"/>
              <a:t>Children’s friendship groups </a:t>
            </a:r>
            <a:r>
              <a:rPr lang="en-GB" b="1" dirty="0"/>
              <a:t>expand and change</a:t>
            </a:r>
          </a:p>
          <a:p>
            <a:pPr>
              <a:lnSpc>
                <a:spcPts val="2260"/>
              </a:lnSpc>
            </a:pPr>
            <a:r>
              <a:rPr lang="en-GB" b="1" dirty="0"/>
              <a:t>Children start to experiment more </a:t>
            </a:r>
            <a:r>
              <a:rPr lang="en-GB" dirty="0"/>
              <a:t>– including following their curiosity or pushing limits</a:t>
            </a:r>
          </a:p>
        </p:txBody>
      </p:sp>
      <p:pic>
        <p:nvPicPr>
          <p:cNvPr id="3" name="Picture 2" descr="A cartoon of a person holding a phone&#10;&#10;Description automatically generated">
            <a:extLst>
              <a:ext uri="{FF2B5EF4-FFF2-40B4-BE49-F238E27FC236}">
                <a16:creationId xmlns:a16="http://schemas.microsoft.com/office/drawing/2014/main" id="{8F96A359-6DDC-584C-4D42-42EC1AD4EDFE}"/>
              </a:ext>
            </a:extLst>
          </p:cNvPr>
          <p:cNvPicPr>
            <a:picLocks noChangeAspect="1"/>
          </p:cNvPicPr>
          <p:nvPr/>
        </p:nvPicPr>
        <p:blipFill rotWithShape="1">
          <a:blip r:embed="rId3">
            <a:extLst>
              <a:ext uri="{28A0092B-C50C-407E-A947-70E740481C1C}">
                <a14:useLocalDpi xmlns:a14="http://schemas.microsoft.com/office/drawing/2010/main" val="0"/>
              </a:ext>
            </a:extLst>
          </a:blip>
          <a:srcRect t="-7244" b="56071"/>
          <a:stretch/>
        </p:blipFill>
        <p:spPr>
          <a:xfrm>
            <a:off x="6415720" y="1594313"/>
            <a:ext cx="2940887" cy="5263687"/>
          </a:xfrm>
          <a:prstGeom prst="rect">
            <a:avLst/>
          </a:prstGeom>
        </p:spPr>
      </p:pic>
      <p:pic>
        <p:nvPicPr>
          <p:cNvPr id="4" name="Picture 3" descr="A blue and black rectangle with black circles&#10;&#10;Description automatically generated">
            <a:extLst>
              <a:ext uri="{FF2B5EF4-FFF2-40B4-BE49-F238E27FC236}">
                <a16:creationId xmlns:a16="http://schemas.microsoft.com/office/drawing/2014/main" id="{4FCAD23E-496F-F667-2098-C3BD5323542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9199757" y="3904201"/>
            <a:ext cx="1067587" cy="723586"/>
          </a:xfrm>
          <a:prstGeom prst="rect">
            <a:avLst/>
          </a:prstGeom>
        </p:spPr>
      </p:pic>
      <p:pic>
        <p:nvPicPr>
          <p:cNvPr id="5" name="Picture 4" descr="A blue and black rectangle with black circles&#10;&#10;Description automatically generated">
            <a:extLst>
              <a:ext uri="{FF2B5EF4-FFF2-40B4-BE49-F238E27FC236}">
                <a16:creationId xmlns:a16="http://schemas.microsoft.com/office/drawing/2014/main" id="{77AEA3EE-3741-CED9-B86A-08FA6598012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118662" y="3287060"/>
            <a:ext cx="614888" cy="416757"/>
          </a:xfrm>
          <a:prstGeom prst="rect">
            <a:avLst/>
          </a:prstGeom>
        </p:spPr>
      </p:pic>
      <p:pic>
        <p:nvPicPr>
          <p:cNvPr id="6" name="Picture 5" descr="A blue and black rectangle with black circles&#10;&#10;Description automatically generated">
            <a:extLst>
              <a:ext uri="{FF2B5EF4-FFF2-40B4-BE49-F238E27FC236}">
                <a16:creationId xmlns:a16="http://schemas.microsoft.com/office/drawing/2014/main" id="{372ADF87-F0A2-007F-5F37-57CCC6C56D1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9652455" y="2770110"/>
            <a:ext cx="614889" cy="416758"/>
          </a:xfrm>
          <a:prstGeom prst="rect">
            <a:avLst/>
          </a:prstGeom>
        </p:spPr>
      </p:pic>
      <p:pic>
        <p:nvPicPr>
          <p:cNvPr id="8" name="Picture 7" descr="A group of icons on a black background&#10;&#10;Description automatically generated">
            <a:extLst>
              <a:ext uri="{FF2B5EF4-FFF2-40B4-BE49-F238E27FC236}">
                <a16:creationId xmlns:a16="http://schemas.microsoft.com/office/drawing/2014/main" id="{CFB44A62-2C3B-62E1-4295-BCE6C307958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1263888">
            <a:off x="4628146" y="5200944"/>
            <a:ext cx="1462170" cy="1442484"/>
          </a:xfrm>
          <a:prstGeom prst="rect">
            <a:avLst/>
          </a:prstGeom>
        </p:spPr>
      </p:pic>
      <p:pic>
        <p:nvPicPr>
          <p:cNvPr id="2" name="Picture 1" descr="A yellow and blue cartoon character&#10;&#10;Description automatically generated">
            <a:extLst>
              <a:ext uri="{FF2B5EF4-FFF2-40B4-BE49-F238E27FC236}">
                <a16:creationId xmlns:a16="http://schemas.microsoft.com/office/drawing/2014/main" id="{8AEC7168-A7C2-DF5F-E473-4ADCC455ABD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829806" y="5725693"/>
            <a:ext cx="2461020" cy="992347"/>
          </a:xfrm>
          <a:prstGeom prst="rect">
            <a:avLst/>
          </a:prstGeom>
        </p:spPr>
      </p:pic>
    </p:spTree>
    <p:extLst>
      <p:ext uri="{BB962C8B-B14F-4D97-AF65-F5344CB8AC3E}">
        <p14:creationId xmlns:p14="http://schemas.microsoft.com/office/powerpoint/2010/main" val="11995785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MigrationWizIdVersion xmlns="e2ee1e51-b988-463a-ab88-125fc2b9e94a" xsi:nil="true"/>
    <_activity xmlns="e2ee1e51-b988-463a-ab88-125fc2b9e94a" xsi:nil="true"/>
    <MigrationWizId xmlns="e2ee1e51-b988-463a-ab88-125fc2b9e94a" xsi:nil="true"/>
    <MigrationWizIdPermissions xmlns="e2ee1e51-b988-463a-ab88-125fc2b9e94a"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714300D24B773E4888C55DE4C752807B" ma:contentTypeVersion="21" ma:contentTypeDescription="Create a new document." ma:contentTypeScope="" ma:versionID="bd6c14cda8436d5ee72d7586aaa2454a">
  <xsd:schema xmlns:xsd="http://www.w3.org/2001/XMLSchema" xmlns:xs="http://www.w3.org/2001/XMLSchema" xmlns:p="http://schemas.microsoft.com/office/2006/metadata/properties" xmlns:ns3="e2ee1e51-b988-463a-ab88-125fc2b9e94a" xmlns:ns4="6b038927-0a24-46f0-a81f-7465e38df9bd" targetNamespace="http://schemas.microsoft.com/office/2006/metadata/properties" ma:root="true" ma:fieldsID="c03bf1c68a1e624ca1a83b97a58bff64" ns3:_="" ns4:_="">
    <xsd:import namespace="e2ee1e51-b988-463a-ab88-125fc2b9e94a"/>
    <xsd:import namespace="6b038927-0a24-46f0-a81f-7465e38df9bd"/>
    <xsd:element name="properties">
      <xsd:complexType>
        <xsd:sequence>
          <xsd:element name="documentManagement">
            <xsd:complexType>
              <xsd:all>
                <xsd:element ref="ns3:MigrationWizId" minOccurs="0"/>
                <xsd:element ref="ns3:MigrationWizIdPermissions" minOccurs="0"/>
                <xsd:element ref="ns3:MigrationWizIdVersion" minOccurs="0"/>
                <xsd:element ref="ns3:MediaServiceMetadata" minOccurs="0"/>
                <xsd:element ref="ns3:MediaServiceFastMetadata" minOccurs="0"/>
                <xsd:element ref="ns3:MediaServiceDateTaken" minOccurs="0"/>
                <xsd:element ref="ns3:MediaLengthInSeconds" minOccurs="0"/>
                <xsd:element ref="ns3:MediaServiceAutoKeyPoints" minOccurs="0"/>
                <xsd:element ref="ns3:MediaServiceKeyPoints" minOccurs="0"/>
                <xsd:element ref="ns4:SharedWithUsers" minOccurs="0"/>
                <xsd:element ref="ns4:SharedWithDetails" minOccurs="0"/>
                <xsd:element ref="ns4:SharingHintHash" minOccurs="0"/>
                <xsd:element ref="ns3:MediaServiceAutoTags" minOccurs="0"/>
                <xsd:element ref="ns3:MediaServiceOCR" minOccurs="0"/>
                <xsd:element ref="ns3:MediaServiceGenerationTime" minOccurs="0"/>
                <xsd:element ref="ns3:MediaServiceEventHashCode" minOccurs="0"/>
                <xsd:element ref="ns3:MediaServiceLocation" minOccurs="0"/>
                <xsd:element ref="ns3:_activity" minOccurs="0"/>
                <xsd:element ref="ns3:MediaServiceObjectDetectorVersions" minOccurs="0"/>
                <xsd:element ref="ns3:MediaServiceSystemTag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ee1e51-b988-463a-ab88-125fc2b9e94a" elementFormDefault="qualified">
    <xsd:import namespace="http://schemas.microsoft.com/office/2006/documentManagement/types"/>
    <xsd:import namespace="http://schemas.microsoft.com/office/infopath/2007/PartnerControls"/>
    <xsd:element name="MigrationWizId" ma:index="8" nillable="true" ma:displayName="MigrationWizId" ma:internalName="MigrationWizId">
      <xsd:simpleType>
        <xsd:restriction base="dms:Text"/>
      </xsd:simpleType>
    </xsd:element>
    <xsd:element name="MigrationWizIdPermissions" ma:index="9" nillable="true" ma:displayName="MigrationWizIdPermissions" ma:internalName="MigrationWizIdPermissions">
      <xsd:simpleType>
        <xsd:restriction base="dms:Text"/>
      </xsd:simpleType>
    </xsd:element>
    <xsd:element name="MigrationWizIdVersion" ma:index="10" nillable="true" ma:displayName="MigrationWizIdVersion" ma:internalName="MigrationWizIdVersion">
      <xsd:simpleType>
        <xsd:restriction base="dms:Text"/>
      </xsd:simpleType>
    </xsd:element>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DateTaken" ma:index="13" nillable="true" ma:displayName="MediaServiceDateTaken" ma:hidden="true" ma:internalName="MediaServiceDateTaken"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AutoTags" ma:index="20" nillable="true" ma:displayName="Tags" ma:internalName="MediaServiceAutoTags" ma:readOnly="true">
      <xsd:simpleType>
        <xsd:restriction base="dms:Text"/>
      </xsd:simpleType>
    </xsd:element>
    <xsd:element name="MediaServiceOCR" ma:index="21" nillable="true" ma:displayName="Extracted Text" ma:internalName="MediaServiceOCR" ma:readOnly="true">
      <xsd:simpleType>
        <xsd:restriction base="dms:Note">
          <xsd:maxLength value="255"/>
        </xsd:restriction>
      </xsd:simpleType>
    </xsd:element>
    <xsd:element name="MediaServiceGenerationTime" ma:index="22" nillable="true" ma:displayName="MediaServiceGenerationTime" ma:hidden="true" ma:internalName="MediaServiceGenerationTime" ma:readOnly="true">
      <xsd:simpleType>
        <xsd:restriction base="dms:Text"/>
      </xsd:simpleType>
    </xsd:element>
    <xsd:element name="MediaServiceEventHashCode" ma:index="23" nillable="true" ma:displayName="MediaServiceEventHashCode" ma:hidden="true" ma:internalName="MediaServiceEventHashCode" ma:readOnly="true">
      <xsd:simpleType>
        <xsd:restriction base="dms:Text"/>
      </xsd:simpleType>
    </xsd:element>
    <xsd:element name="MediaServiceLocation" ma:index="24" nillable="true" ma:displayName="Location" ma:internalName="MediaServiceLocation" ma:readOnly="true">
      <xsd:simpleType>
        <xsd:restriction base="dms:Text"/>
      </xsd:simpleType>
    </xsd:element>
    <xsd:element name="_activity" ma:index="25" nillable="true" ma:displayName="_activity" ma:hidden="true" ma:internalName="_activity">
      <xsd:simpleType>
        <xsd:restriction base="dms:Note"/>
      </xsd:simpleType>
    </xsd:element>
    <xsd:element name="MediaServiceObjectDetectorVersions" ma:index="26" nillable="true" ma:displayName="MediaServiceObjectDetectorVersions" ma:hidden="true" ma:indexed="true" ma:internalName="MediaServiceObjectDetectorVersions" ma:readOnly="true">
      <xsd:simpleType>
        <xsd:restriction base="dms:Text"/>
      </xsd:simpleType>
    </xsd:element>
    <xsd:element name="MediaServiceSystemTags" ma:index="27" nillable="true" ma:displayName="MediaServiceSystemTags" ma:hidden="true" ma:internalName="MediaServiceSystemTags" ma:readOnly="true">
      <xsd:simpleType>
        <xsd:restriction base="dms:Note"/>
      </xsd:simpleType>
    </xsd:element>
    <xsd:element name="MediaServiceSearchProperties" ma:index="28"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6b038927-0a24-46f0-a81f-7465e38df9bd"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SharingHintHash" ma:index="19"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06711B2-DD1A-477F-8767-A6D351695547}">
  <ds:schemaRefs>
    <ds:schemaRef ds:uri="http://schemas.microsoft.com/office/2006/documentManagement/types"/>
    <ds:schemaRef ds:uri="http://purl.org/dc/terms/"/>
    <ds:schemaRef ds:uri="e2ee1e51-b988-463a-ab88-125fc2b9e94a"/>
    <ds:schemaRef ds:uri="http://schemas.microsoft.com/office/2006/metadata/properties"/>
    <ds:schemaRef ds:uri="http://purl.org/dc/dcmitype/"/>
    <ds:schemaRef ds:uri="6b038927-0a24-46f0-a81f-7465e38df9bd"/>
    <ds:schemaRef ds:uri="http://purl.org/dc/elements/1.1/"/>
    <ds:schemaRef ds:uri="http://www.w3.org/XML/1998/namespace"/>
    <ds:schemaRef ds:uri="http://schemas.microsoft.com/office/infopath/2007/PartnerControls"/>
    <ds:schemaRef ds:uri="http://schemas.openxmlformats.org/package/2006/metadata/core-properties"/>
  </ds:schemaRefs>
</ds:datastoreItem>
</file>

<file path=customXml/itemProps2.xml><?xml version="1.0" encoding="utf-8"?>
<ds:datastoreItem xmlns:ds="http://schemas.openxmlformats.org/officeDocument/2006/customXml" ds:itemID="{4127A604-CBE9-4A06-B8C9-7FC2AADF6C7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2ee1e51-b988-463a-ab88-125fc2b9e94a"/>
    <ds:schemaRef ds:uri="6b038927-0a24-46f0-a81f-7465e38df9b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26E25AD6-64F6-430F-AFC8-62EDCF1B32C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303</TotalTime>
  <Words>2734</Words>
  <Application>Microsoft Office PowerPoint</Application>
  <PresentationFormat>Widescreen</PresentationFormat>
  <Paragraphs>176</Paragraphs>
  <Slides>16</Slides>
  <Notes>16</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Aptos</vt:lpstr>
      <vt:lpstr>Arial</vt:lpstr>
      <vt:lpstr>Century Gothic</vt:lpstr>
      <vt:lpstr>Office Theme</vt:lpstr>
      <vt:lpstr>Moving to secondary</vt:lpstr>
      <vt:lpstr>At secondary school, children are more likely to...</vt:lpstr>
      <vt:lpstr>Online usage: What children say</vt:lpstr>
      <vt:lpstr>Online usage: Apps to know about</vt:lpstr>
      <vt:lpstr>Safety by design</vt:lpstr>
      <vt:lpstr>Online experiences: What children say</vt:lpstr>
      <vt:lpstr>Online safety: What children know</vt:lpstr>
      <vt:lpstr>Online safety: What children do</vt:lpstr>
      <vt:lpstr>Key things to remember at secondary</vt:lpstr>
      <vt:lpstr>If your child has SEND...</vt:lpstr>
      <vt:lpstr>PowerPoint Presentation</vt:lpstr>
      <vt:lpstr>Talk about safety</vt:lpstr>
      <vt:lpstr>Use parental controls</vt:lpstr>
      <vt:lpstr>Stay informed</vt:lpstr>
      <vt:lpstr>Get your Digital Toolkit</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Moving to secondary</dc:title>
  <dc:creator>Sheena Peckham</dc:creator>
  <cp:lastModifiedBy>Sheena Peckham</cp:lastModifiedBy>
  <cp:revision>41</cp:revision>
  <dcterms:created xsi:type="dcterms:W3CDTF">2024-04-24T14:05:01Z</dcterms:created>
  <dcterms:modified xsi:type="dcterms:W3CDTF">2024-05-17T13:59:16Z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0x010100714300D24B773E4888C55DE4C752807B</vt:lpwstr>
  </property>
</Properties>
</file>