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56" r:id="rId5"/>
    <p:sldId id="272" r:id="rId6"/>
    <p:sldId id="257" r:id="rId7"/>
    <p:sldId id="26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65" r:id="rId25"/>
    <p:sldId id="289" r:id="rId26"/>
    <p:sldId id="290" r:id="rId27"/>
    <p:sldId id="291" r:id="rId28"/>
    <p:sldId id="292" r:id="rId29"/>
    <p:sldId id="293" r:id="rId30"/>
    <p:sldId id="294" r:id="rId31"/>
    <p:sldId id="295" r:id="rId32"/>
    <p:sldId id="296" r:id="rId33"/>
    <p:sldId id="29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3" clrIdx="0">
    <p:extLst>
      <p:ext uri="{19B8F6BF-5375-455C-9EA6-DF929625EA0E}">
        <p15:presenceInfo xmlns:p15="http://schemas.microsoft.com/office/powerpoint/2012/main" userId="admin" providerId="None"/>
      </p:ext>
    </p:extLst>
  </p:cmAuthor>
  <p:cmAuthor id="2" name="Sheena Peckham" initials="SP" lastIdx="2" clrIdx="1">
    <p:extLst>
      <p:ext uri="{19B8F6BF-5375-455C-9EA6-DF929625EA0E}">
        <p15:presenceInfo xmlns:p15="http://schemas.microsoft.com/office/powerpoint/2012/main" userId="S::sheena.peckham@internetmatters.org::6b5af47a-4b73-494d-9608-33ad3574fff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FF"/>
    <a:srgbClr val="00CC00"/>
    <a:srgbClr val="0077C8"/>
    <a:srgbClr val="FFB546"/>
    <a:srgbClr val="FF4337"/>
    <a:srgbClr val="464646"/>
    <a:srgbClr val="1428A0"/>
    <a:srgbClr val="7059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64B3B5-E68D-EE4B-8161-83090070E4ED}" v="5" dt="2024-06-18T10:43:26.2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44" autoAdjust="0"/>
    <p:restoredTop sz="94830"/>
  </p:normalViewPr>
  <p:slideViewPr>
    <p:cSldViewPr snapToGrid="0">
      <p:cViewPr varScale="1">
        <p:scale>
          <a:sx n="106" d="100"/>
          <a:sy n="106" d="100"/>
        </p:scale>
        <p:origin x="129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634961-26F9-F847-8DC0-1F561518A7A6}" type="datetimeFigureOut">
              <a:rPr lang="en-US" smtClean="0"/>
              <a:t>11/13/2024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F08DED-1249-1D4D-8FA3-FA23ED47594A}" type="slidenum">
              <a:rPr lang="en-US" smtClean="0"/>
              <a:t>‹#›</a:t>
            </a:fld>
            <a:endParaRPr lang="en-US"/>
          </a:p>
        </p:txBody>
      </p:sp>
    </p:spTree>
    <p:extLst>
      <p:ext uri="{BB962C8B-B14F-4D97-AF65-F5344CB8AC3E}">
        <p14:creationId xmlns:p14="http://schemas.microsoft.com/office/powerpoint/2010/main" val="19933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F08DED-1249-1D4D-8FA3-FA23ED47594A}" type="slidenum">
              <a:rPr lang="en-US" smtClean="0"/>
              <a:t>2</a:t>
            </a:fld>
            <a:endParaRPr lang="en-US"/>
          </a:p>
        </p:txBody>
      </p:sp>
    </p:spTree>
    <p:extLst>
      <p:ext uri="{BB962C8B-B14F-4D97-AF65-F5344CB8AC3E}">
        <p14:creationId xmlns:p14="http://schemas.microsoft.com/office/powerpoint/2010/main" val="172061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F08DED-1249-1D4D-8FA3-FA23ED47594A}" type="slidenum">
              <a:rPr lang="en-US" smtClean="0"/>
              <a:t>22</a:t>
            </a:fld>
            <a:endParaRPr lang="en-US"/>
          </a:p>
        </p:txBody>
      </p:sp>
    </p:spTree>
    <p:extLst>
      <p:ext uri="{BB962C8B-B14F-4D97-AF65-F5344CB8AC3E}">
        <p14:creationId xmlns:p14="http://schemas.microsoft.com/office/powerpoint/2010/main" val="10643321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6193EFC-47EF-71E9-951B-4DA3405FBD2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86DBE474-DE29-535D-CA5F-A947C28969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6826" y="5526455"/>
            <a:ext cx="1499264" cy="945704"/>
          </a:xfrm>
          <a:prstGeom prst="rect">
            <a:avLst/>
          </a:prstGeom>
        </p:spPr>
      </p:pic>
      <p:pic>
        <p:nvPicPr>
          <p:cNvPr id="3" name="Picture 2">
            <a:extLst>
              <a:ext uri="{FF2B5EF4-FFF2-40B4-BE49-F238E27FC236}">
                <a16:creationId xmlns:a16="http://schemas.microsoft.com/office/drawing/2014/main" id="{C4DD0756-97E6-1B1C-F82F-9E33A445169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10878" y="5846668"/>
            <a:ext cx="1980649" cy="305278"/>
          </a:xfrm>
          <a:prstGeom prst="rect">
            <a:avLst/>
          </a:prstGeom>
        </p:spPr>
      </p:pic>
    </p:spTree>
    <p:extLst>
      <p:ext uri="{BB962C8B-B14F-4D97-AF65-F5344CB8AC3E}">
        <p14:creationId xmlns:p14="http://schemas.microsoft.com/office/powerpoint/2010/main" val="4082223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2C21-A020-CF94-F4D6-590C3D5F61B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2082B3D-CEB9-7280-1B2A-1C56E7E93C9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08B900-B24B-5381-262C-AACC3F1BD284}"/>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5" name="Footer Placeholder 4">
            <a:extLst>
              <a:ext uri="{FF2B5EF4-FFF2-40B4-BE49-F238E27FC236}">
                <a16:creationId xmlns:a16="http://schemas.microsoft.com/office/drawing/2014/main" id="{137176FD-9BE1-E5E5-F713-619AD45BB0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E578C1-AFFF-1B1B-88F7-DD030C90426D}"/>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2789869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4B6E028-24D4-C46F-0284-E292217D2E2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99D41DA-CE08-E1E3-9887-87E1EF2E8DC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38882F5-1147-1D03-5F0D-E171F3E177EC}"/>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5" name="Footer Placeholder 4">
            <a:extLst>
              <a:ext uri="{FF2B5EF4-FFF2-40B4-BE49-F238E27FC236}">
                <a16:creationId xmlns:a16="http://schemas.microsoft.com/office/drawing/2014/main" id="{9A5E9181-8190-765A-6526-B85FC5A6C2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4966F5-1D07-8FDC-AD68-15936F5DAD25}"/>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4005447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7E6E76-1C13-491A-C4F1-9F238CDD051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3111528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4DAFC-3ABD-4E7D-5146-5EFE86C15A1C}"/>
              </a:ext>
            </a:extLst>
          </p:cNvPr>
          <p:cNvSpPr>
            <a:spLocks noGrp="1"/>
          </p:cNvSpPr>
          <p:nvPr>
            <p:ph type="title"/>
          </p:nvPr>
        </p:nvSpPr>
        <p:spPr>
          <a:xfrm>
            <a:off x="831850" y="1709738"/>
            <a:ext cx="10515600" cy="2852737"/>
          </a:xfrm>
        </p:spPr>
        <p:txBody>
          <a:bodyPr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A3AE64EC-0347-DC14-394F-D50C3F10DF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FE7DE49-4919-83DE-B699-F96B7B8AD96E}"/>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5" name="Footer Placeholder 4">
            <a:extLst>
              <a:ext uri="{FF2B5EF4-FFF2-40B4-BE49-F238E27FC236}">
                <a16:creationId xmlns:a16="http://schemas.microsoft.com/office/drawing/2014/main" id="{64A6BB5B-0F25-E169-03D9-64C167FCC5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F7D8F4-3BCE-237E-7E6E-DD78B10BFFE5}"/>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198296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2FA3B-6A27-9220-4C04-5986D8E446F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C940352-C1D9-CC71-DB7A-718AC5DC41D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12125D6-5C80-8213-E626-828516E60A1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A67CE41-C9C3-E7E8-A06C-C4E7595D217F}"/>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6" name="Footer Placeholder 5">
            <a:extLst>
              <a:ext uri="{FF2B5EF4-FFF2-40B4-BE49-F238E27FC236}">
                <a16:creationId xmlns:a16="http://schemas.microsoft.com/office/drawing/2014/main" id="{72EDA3C0-3701-542E-AC84-B6AE663813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E44658-FC2C-4570-DDF4-6D57F0607F25}"/>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2249974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4FE0D-D094-C535-C03F-12074C83ED9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0532606-3921-C0B1-3894-4BB99E02F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0DE3C4B-B6E2-42CA-59D4-BE940EF59D3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CFB24E-96AA-8E96-85D2-3AC44526F2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A728BCE-F72C-F269-983D-CB843751BBF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94A7D0C-5267-D090-5276-82ED477A3CBF}"/>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8" name="Footer Placeholder 7">
            <a:extLst>
              <a:ext uri="{FF2B5EF4-FFF2-40B4-BE49-F238E27FC236}">
                <a16:creationId xmlns:a16="http://schemas.microsoft.com/office/drawing/2014/main" id="{23624231-2C7D-57A4-4E4F-CAF355BE91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5ED4D0F-5C43-976A-BC42-E0F567D65D42}"/>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3886905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CA63-E3EE-4FC2-77D0-B6BAC695B02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9C041C1-1A8F-FB86-5ED9-12F1177110F7}"/>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4" name="Footer Placeholder 3">
            <a:extLst>
              <a:ext uri="{FF2B5EF4-FFF2-40B4-BE49-F238E27FC236}">
                <a16:creationId xmlns:a16="http://schemas.microsoft.com/office/drawing/2014/main" id="{D9FEB5C2-9AC0-0DBB-2525-C4711F45CEA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2FB6024-886C-AB03-74A0-CF0B060898B8}"/>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2060979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4ECAC-1A0A-067C-2198-30D45F7E9996}"/>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3" name="Footer Placeholder 2">
            <a:extLst>
              <a:ext uri="{FF2B5EF4-FFF2-40B4-BE49-F238E27FC236}">
                <a16:creationId xmlns:a16="http://schemas.microsoft.com/office/drawing/2014/main" id="{42B7DDB0-36A6-271A-D3AA-7A418C2212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AFE6886-4982-49DD-1186-DD53717052F9}"/>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2910723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54083-C9C1-EBCC-38A7-96A5DC3ED4D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2CB13CE-5B01-BFB9-B295-FB77653567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D944C1F-66D1-E1B8-007B-9B72A63969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B532B72-EBC8-DBA2-2BF0-E264B1B06BB1}"/>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6" name="Footer Placeholder 5">
            <a:extLst>
              <a:ext uri="{FF2B5EF4-FFF2-40B4-BE49-F238E27FC236}">
                <a16:creationId xmlns:a16="http://schemas.microsoft.com/office/drawing/2014/main" id="{41F1BFC4-2CEB-C7A1-1FD3-6E03822CAE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4D6AC2-16E6-4E4D-B93A-D794EF6F112B}"/>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3200786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30FD1-E0F1-68B8-A61E-E6F8551122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C913505-8B2C-A7AB-9B5E-3B7029E518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BAEAE45-CCCB-64C6-8FED-E255776BB1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527B73E-1A15-67AE-BCEC-2664835AA0A0}"/>
              </a:ext>
            </a:extLst>
          </p:cNvPr>
          <p:cNvSpPr>
            <a:spLocks noGrp="1"/>
          </p:cNvSpPr>
          <p:nvPr>
            <p:ph type="dt" sz="half" idx="10"/>
          </p:nvPr>
        </p:nvSpPr>
        <p:spPr/>
        <p:txBody>
          <a:bodyPr/>
          <a:lstStyle/>
          <a:p>
            <a:fld id="{4E0E990D-FC50-4CC3-B2B6-983609AFCE93}" type="datetimeFigureOut">
              <a:rPr lang="en-GB" smtClean="0"/>
              <a:t>13/11/2024</a:t>
            </a:fld>
            <a:endParaRPr lang="en-GB"/>
          </a:p>
        </p:txBody>
      </p:sp>
      <p:sp>
        <p:nvSpPr>
          <p:cNvPr id="6" name="Footer Placeholder 5">
            <a:extLst>
              <a:ext uri="{FF2B5EF4-FFF2-40B4-BE49-F238E27FC236}">
                <a16:creationId xmlns:a16="http://schemas.microsoft.com/office/drawing/2014/main" id="{5697DD8C-654A-B431-0C50-C6574AC783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2D8901-127E-C8D2-F7F5-EB549318428D}"/>
              </a:ext>
            </a:extLst>
          </p:cNvPr>
          <p:cNvSpPr>
            <a:spLocks noGrp="1"/>
          </p:cNvSpPr>
          <p:nvPr>
            <p:ph type="sldNum" sz="quarter" idx="12"/>
          </p:nvPr>
        </p:nvSpPr>
        <p:spPr/>
        <p:txBody>
          <a:bodyPr/>
          <a:lstStyle/>
          <a:p>
            <a:fld id="{F9C6E42E-81B4-41A7-B939-EA176F4E03E9}" type="slidenum">
              <a:rPr lang="en-GB" smtClean="0"/>
              <a:t>‹#›</a:t>
            </a:fld>
            <a:endParaRPr lang="en-GB"/>
          </a:p>
        </p:txBody>
      </p:sp>
    </p:spTree>
    <p:extLst>
      <p:ext uri="{BB962C8B-B14F-4D97-AF65-F5344CB8AC3E}">
        <p14:creationId xmlns:p14="http://schemas.microsoft.com/office/powerpoint/2010/main" val="35282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DEA6CD-85AF-1FF5-B5DB-3FB7C2C62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550771F1-9605-10E9-47F7-330A2B89ED36}"/>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E6546DFC-5569-F582-93AB-A2CA82479C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E990D-FC50-4CC3-B2B6-983609AFCE93}" type="datetimeFigureOut">
              <a:rPr lang="en-GB" smtClean="0"/>
              <a:t>13/11/2024</a:t>
            </a:fld>
            <a:endParaRPr lang="en-GB"/>
          </a:p>
        </p:txBody>
      </p:sp>
      <p:sp>
        <p:nvSpPr>
          <p:cNvPr id="5" name="Footer Placeholder 4">
            <a:extLst>
              <a:ext uri="{FF2B5EF4-FFF2-40B4-BE49-F238E27FC236}">
                <a16:creationId xmlns:a16="http://schemas.microsoft.com/office/drawing/2014/main" id="{F129F9C0-2CEA-0EFC-D18D-E4261E39C0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D3CD38E-BA72-367C-96EF-23A7EB6EA6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6E42E-81B4-41A7-B939-EA176F4E03E9}" type="slidenum">
              <a:rPr lang="en-GB" smtClean="0"/>
              <a:t>‹#›</a:t>
            </a:fld>
            <a:endParaRPr lang="en-GB"/>
          </a:p>
        </p:txBody>
      </p:sp>
    </p:spTree>
    <p:extLst>
      <p:ext uri="{BB962C8B-B14F-4D97-AF65-F5344CB8AC3E}">
        <p14:creationId xmlns:p14="http://schemas.microsoft.com/office/powerpoint/2010/main" val="101394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8C6E6-4944-C2FC-02E3-FA5C6D268037}"/>
              </a:ext>
            </a:extLst>
          </p:cNvPr>
          <p:cNvSpPr>
            <a:spLocks noGrp="1"/>
          </p:cNvSpPr>
          <p:nvPr>
            <p:ph type="ctrTitle" idx="4294967295"/>
          </p:nvPr>
        </p:nvSpPr>
        <p:spPr>
          <a:xfrm>
            <a:off x="400986" y="1674564"/>
            <a:ext cx="8291321" cy="1366496"/>
          </a:xfrm>
        </p:spPr>
        <p:txBody>
          <a:bodyPr lIns="0" tIns="0" rIns="0" bIns="0" anchor="t" anchorCtr="0">
            <a:noAutofit/>
          </a:bodyPr>
          <a:lstStyle/>
          <a:p>
            <a:pPr algn="l"/>
            <a:r>
              <a:rPr lang="en-GB" sz="6000" b="1" dirty="0">
                <a:solidFill>
                  <a:schemeClr val="bg1"/>
                </a:solidFill>
                <a:latin typeface="Montserrat ExtraBold" pitchFamily="2" charset="77"/>
              </a:rPr>
              <a:t>Fact-checking AI</a:t>
            </a:r>
          </a:p>
        </p:txBody>
      </p:sp>
      <p:sp>
        <p:nvSpPr>
          <p:cNvPr id="10" name="Rectangle 9">
            <a:extLst>
              <a:ext uri="{FF2B5EF4-FFF2-40B4-BE49-F238E27FC236}">
                <a16:creationId xmlns:a16="http://schemas.microsoft.com/office/drawing/2014/main" id="{67163A9A-04F4-5E41-9137-B09EE9292858}"/>
              </a:ext>
            </a:extLst>
          </p:cNvPr>
          <p:cNvSpPr/>
          <p:nvPr/>
        </p:nvSpPr>
        <p:spPr>
          <a:xfrm>
            <a:off x="400986" y="3179232"/>
            <a:ext cx="3376357" cy="401594"/>
          </a:xfrm>
          <a:prstGeom prst="rect">
            <a:avLst/>
          </a:prstGeom>
          <a:solidFill>
            <a:srgbClr val="FF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428A0"/>
              </a:solidFill>
            </a:endParaRPr>
          </a:p>
        </p:txBody>
      </p:sp>
      <p:sp>
        <p:nvSpPr>
          <p:cNvPr id="11" name="Rectangle 10">
            <a:extLst>
              <a:ext uri="{FF2B5EF4-FFF2-40B4-BE49-F238E27FC236}">
                <a16:creationId xmlns:a16="http://schemas.microsoft.com/office/drawing/2014/main" id="{45819159-87E4-6D41-912D-D8D6F0D7D079}"/>
              </a:ext>
            </a:extLst>
          </p:cNvPr>
          <p:cNvSpPr/>
          <p:nvPr/>
        </p:nvSpPr>
        <p:spPr>
          <a:xfrm>
            <a:off x="400986" y="3566411"/>
            <a:ext cx="3735585" cy="315375"/>
          </a:xfrm>
          <a:prstGeom prst="rect">
            <a:avLst/>
          </a:prstGeom>
          <a:solidFill>
            <a:srgbClr val="FF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428A0"/>
              </a:solidFill>
            </a:endParaRPr>
          </a:p>
        </p:txBody>
      </p:sp>
      <p:sp>
        <p:nvSpPr>
          <p:cNvPr id="12" name="Rectangle 11">
            <a:extLst>
              <a:ext uri="{FF2B5EF4-FFF2-40B4-BE49-F238E27FC236}">
                <a16:creationId xmlns:a16="http://schemas.microsoft.com/office/drawing/2014/main" id="{3BABCF1E-B899-C74D-9137-703B53F775D8}"/>
              </a:ext>
            </a:extLst>
          </p:cNvPr>
          <p:cNvSpPr/>
          <p:nvPr/>
        </p:nvSpPr>
        <p:spPr>
          <a:xfrm>
            <a:off x="400986" y="3816940"/>
            <a:ext cx="4181900" cy="667973"/>
          </a:xfrm>
          <a:prstGeom prst="rect">
            <a:avLst/>
          </a:prstGeom>
          <a:solidFill>
            <a:srgbClr val="FF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428A0"/>
              </a:solidFill>
            </a:endParaRPr>
          </a:p>
        </p:txBody>
      </p:sp>
      <p:sp>
        <p:nvSpPr>
          <p:cNvPr id="7" name="Subtitle 2">
            <a:extLst>
              <a:ext uri="{FF2B5EF4-FFF2-40B4-BE49-F238E27FC236}">
                <a16:creationId xmlns:a16="http://schemas.microsoft.com/office/drawing/2014/main" id="{22D4E6B7-CB29-1242-84CC-B35EADAFBD4C}"/>
              </a:ext>
            </a:extLst>
          </p:cNvPr>
          <p:cNvSpPr txBox="1">
            <a:spLocks/>
          </p:cNvSpPr>
          <p:nvPr/>
        </p:nvSpPr>
        <p:spPr>
          <a:xfrm>
            <a:off x="618774" y="3298978"/>
            <a:ext cx="3887912" cy="1270565"/>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2000" b="1" dirty="0">
                <a:latin typeface="Arial" panose="020B0604020202020204" pitchFamily="34" charset="0"/>
                <a:cs typeface="Arial" panose="020B0604020202020204" pitchFamily="34" charset="0"/>
              </a:rPr>
              <a:t>LO: </a:t>
            </a:r>
            <a:r>
              <a:rPr lang="en-GB" sz="2000" b="1" dirty="0">
                <a:latin typeface="Arial" panose="020B0604020202020204" pitchFamily="34" charset="0"/>
                <a:ea typeface="+mn-lt"/>
                <a:cs typeface="Arial" panose="020B0604020202020204" pitchFamily="34" charset="0"/>
              </a:rPr>
              <a:t>To understand the importance of fact-checking images online and to recognise some of the positive sides of AI.</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98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Tree>
    <p:extLst>
      <p:ext uri="{BB962C8B-B14F-4D97-AF65-F5344CB8AC3E}">
        <p14:creationId xmlns:p14="http://schemas.microsoft.com/office/powerpoint/2010/main" val="416507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5" name="Picture 4">
            <a:extLst>
              <a:ext uri="{FF2B5EF4-FFF2-40B4-BE49-F238E27FC236}">
                <a16:creationId xmlns:a16="http://schemas.microsoft.com/office/drawing/2014/main" id="{C5F72B81-6A15-D895-C3CF-5DAB75BE84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
        <p:nvSpPr>
          <p:cNvPr id="6" name="Title 1">
            <a:extLst>
              <a:ext uri="{FF2B5EF4-FFF2-40B4-BE49-F238E27FC236}">
                <a16:creationId xmlns:a16="http://schemas.microsoft.com/office/drawing/2014/main" id="{1506FAD8-D150-C643-A713-5D3B80CA26B5}"/>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a:t>
            </a:r>
          </a:p>
        </p:txBody>
      </p:sp>
      <p:pic>
        <p:nvPicPr>
          <p:cNvPr id="8" name="Picture 7">
            <a:extLst>
              <a:ext uri="{FF2B5EF4-FFF2-40B4-BE49-F238E27FC236}">
                <a16:creationId xmlns:a16="http://schemas.microsoft.com/office/drawing/2014/main" id="{EE977CBD-C5A7-6748-BFB3-39FE4DEB02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643" y="1705429"/>
            <a:ext cx="863600" cy="863600"/>
          </a:xfrm>
          <a:prstGeom prst="rect">
            <a:avLst/>
          </a:prstGeom>
        </p:spPr>
      </p:pic>
    </p:spTree>
    <p:extLst>
      <p:ext uri="{BB962C8B-B14F-4D97-AF65-F5344CB8AC3E}">
        <p14:creationId xmlns:p14="http://schemas.microsoft.com/office/powerpoint/2010/main" val="2518188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rcRect l="7925" r="7925"/>
          <a:stretch/>
        </p:blipFill>
        <p:spPr>
          <a:xfrm>
            <a:off x="2209800" y="838200"/>
            <a:ext cx="7772400" cy="5181600"/>
          </a:xfrm>
          <a:prstGeom prst="roundRect">
            <a:avLst>
              <a:gd name="adj" fmla="val 3642"/>
            </a:avLst>
          </a:prstGeom>
        </p:spPr>
      </p:pic>
    </p:spTree>
    <p:extLst>
      <p:ext uri="{BB962C8B-B14F-4D97-AF65-F5344CB8AC3E}">
        <p14:creationId xmlns:p14="http://schemas.microsoft.com/office/powerpoint/2010/main" val="15874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2" name="Picture 1">
            <a:extLst>
              <a:ext uri="{FF2B5EF4-FFF2-40B4-BE49-F238E27FC236}">
                <a16:creationId xmlns:a16="http://schemas.microsoft.com/office/drawing/2014/main" id="{8CBB28A9-87C0-A9EB-7AB5-0098F9315A43}"/>
              </a:ext>
            </a:extLst>
          </p:cNvPr>
          <p:cNvPicPr>
            <a:picLocks noChangeAspect="1"/>
          </p:cNvPicPr>
          <p:nvPr/>
        </p:nvPicPr>
        <p:blipFill>
          <a:blip r:embed="rId2">
            <a:extLst>
              <a:ext uri="{28A0092B-C50C-407E-A947-70E740481C1C}">
                <a14:useLocalDpi xmlns:a14="http://schemas.microsoft.com/office/drawing/2010/main" val="0"/>
              </a:ext>
            </a:extLst>
          </a:blip>
          <a:srcRect l="7925" r="7925"/>
          <a:stretch/>
        </p:blipFill>
        <p:spPr>
          <a:xfrm>
            <a:off x="2209800" y="838200"/>
            <a:ext cx="7772400" cy="5181600"/>
          </a:xfrm>
          <a:prstGeom prst="roundRect">
            <a:avLst>
              <a:gd name="adj" fmla="val 3642"/>
            </a:avLst>
          </a:prstGeom>
        </p:spPr>
      </p:pic>
      <p:sp>
        <p:nvSpPr>
          <p:cNvPr id="5" name="Title 1">
            <a:extLst>
              <a:ext uri="{FF2B5EF4-FFF2-40B4-BE49-F238E27FC236}">
                <a16:creationId xmlns:a16="http://schemas.microsoft.com/office/drawing/2014/main" id="{EA1CBEAD-7031-9945-BDFA-EE8A4C82FB18}"/>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AI</a:t>
            </a:r>
          </a:p>
        </p:txBody>
      </p:sp>
      <p:grpSp>
        <p:nvGrpSpPr>
          <p:cNvPr id="9" name="Group 8">
            <a:extLst>
              <a:ext uri="{FF2B5EF4-FFF2-40B4-BE49-F238E27FC236}">
                <a16:creationId xmlns:a16="http://schemas.microsoft.com/office/drawing/2014/main" id="{26C7E5E8-CD68-F76B-6846-8A778F0E6E2B}"/>
              </a:ext>
            </a:extLst>
          </p:cNvPr>
          <p:cNvGrpSpPr/>
          <p:nvPr/>
        </p:nvGrpSpPr>
        <p:grpSpPr>
          <a:xfrm>
            <a:off x="349865" y="1747870"/>
            <a:ext cx="791071" cy="791071"/>
            <a:chOff x="377329" y="1777958"/>
            <a:chExt cx="791071" cy="791071"/>
          </a:xfrm>
        </p:grpSpPr>
        <p:sp>
          <p:nvSpPr>
            <p:cNvPr id="10" name="Oval 9">
              <a:extLst>
                <a:ext uri="{FF2B5EF4-FFF2-40B4-BE49-F238E27FC236}">
                  <a16:creationId xmlns:a16="http://schemas.microsoft.com/office/drawing/2014/main" id="{430CF424-7195-F785-15A4-763D9855D44E}"/>
                </a:ext>
              </a:extLst>
            </p:cNvPr>
            <p:cNvSpPr/>
            <p:nvPr/>
          </p:nvSpPr>
          <p:spPr>
            <a:xfrm>
              <a:off x="468000" y="1950098"/>
              <a:ext cx="605020" cy="50385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11" name="Picture 10">
              <a:extLst>
                <a:ext uri="{FF2B5EF4-FFF2-40B4-BE49-F238E27FC236}">
                  <a16:creationId xmlns:a16="http://schemas.microsoft.com/office/drawing/2014/main" id="{FA7395DB-C252-F6CD-D373-DF40D131F1C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7329" y="1777958"/>
              <a:ext cx="791071" cy="791071"/>
            </a:xfrm>
            <a:prstGeom prst="rect">
              <a:avLst/>
            </a:prstGeom>
          </p:spPr>
        </p:pic>
      </p:grpSp>
    </p:spTree>
    <p:extLst>
      <p:ext uri="{BB962C8B-B14F-4D97-AF65-F5344CB8AC3E}">
        <p14:creationId xmlns:p14="http://schemas.microsoft.com/office/powerpoint/2010/main" val="124151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3311089" y="449978"/>
            <a:ext cx="5569822" cy="5569822"/>
          </a:xfrm>
          <a:prstGeom prst="roundRect">
            <a:avLst>
              <a:gd name="adj" fmla="val 3642"/>
            </a:avLst>
          </a:prstGeom>
        </p:spPr>
      </p:pic>
    </p:spTree>
    <p:extLst>
      <p:ext uri="{BB962C8B-B14F-4D97-AF65-F5344CB8AC3E}">
        <p14:creationId xmlns:p14="http://schemas.microsoft.com/office/powerpoint/2010/main" val="3492747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0EA1BB-50D8-778D-D4EB-81D40CBC2D77}"/>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3311089" y="449978"/>
            <a:ext cx="5569822" cy="5569822"/>
          </a:xfrm>
          <a:prstGeom prst="roundRect">
            <a:avLst>
              <a:gd name="adj" fmla="val 3642"/>
            </a:avLst>
          </a:prstGeom>
        </p:spPr>
      </p:pic>
      <p:sp>
        <p:nvSpPr>
          <p:cNvPr id="5" name="Title 1">
            <a:extLst>
              <a:ext uri="{FF2B5EF4-FFF2-40B4-BE49-F238E27FC236}">
                <a16:creationId xmlns:a16="http://schemas.microsoft.com/office/drawing/2014/main" id="{41DF526F-F5D0-4440-8341-1D223CBDF435}"/>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AI</a:t>
            </a:r>
          </a:p>
        </p:txBody>
      </p:sp>
      <p:sp>
        <p:nvSpPr>
          <p:cNvPr id="3" name="Content Placeholder 2">
            <a:extLst>
              <a:ext uri="{FF2B5EF4-FFF2-40B4-BE49-F238E27FC236}">
                <a16:creationId xmlns:a16="http://schemas.microsoft.com/office/drawing/2014/main" id="{739211B1-E225-4BA0-8945-93E5D8254224}"/>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grpSp>
        <p:nvGrpSpPr>
          <p:cNvPr id="4" name="Group 3">
            <a:extLst>
              <a:ext uri="{FF2B5EF4-FFF2-40B4-BE49-F238E27FC236}">
                <a16:creationId xmlns:a16="http://schemas.microsoft.com/office/drawing/2014/main" id="{9D6A8B57-4206-7696-BEBF-F851C902698E}"/>
              </a:ext>
            </a:extLst>
          </p:cNvPr>
          <p:cNvGrpSpPr/>
          <p:nvPr/>
        </p:nvGrpSpPr>
        <p:grpSpPr>
          <a:xfrm>
            <a:off x="349865" y="1747870"/>
            <a:ext cx="791071" cy="791071"/>
            <a:chOff x="377329" y="1777958"/>
            <a:chExt cx="791071" cy="791071"/>
          </a:xfrm>
        </p:grpSpPr>
        <p:sp>
          <p:nvSpPr>
            <p:cNvPr id="7" name="Oval 6">
              <a:extLst>
                <a:ext uri="{FF2B5EF4-FFF2-40B4-BE49-F238E27FC236}">
                  <a16:creationId xmlns:a16="http://schemas.microsoft.com/office/drawing/2014/main" id="{053D48D8-F24F-C3F0-8AB1-831CA5822B6C}"/>
                </a:ext>
              </a:extLst>
            </p:cNvPr>
            <p:cNvSpPr/>
            <p:nvPr/>
          </p:nvSpPr>
          <p:spPr>
            <a:xfrm>
              <a:off x="468000" y="1950098"/>
              <a:ext cx="605020" cy="50385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8" name="Picture 7">
              <a:extLst>
                <a:ext uri="{FF2B5EF4-FFF2-40B4-BE49-F238E27FC236}">
                  <a16:creationId xmlns:a16="http://schemas.microsoft.com/office/drawing/2014/main" id="{224A8822-FC9A-18AB-FBCE-F52700C85F0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7329" y="1777958"/>
              <a:ext cx="791071" cy="791071"/>
            </a:xfrm>
            <a:prstGeom prst="rect">
              <a:avLst/>
            </a:prstGeom>
          </p:spPr>
        </p:pic>
      </p:grpSp>
    </p:spTree>
    <p:extLst>
      <p:ext uri="{BB962C8B-B14F-4D97-AF65-F5344CB8AC3E}">
        <p14:creationId xmlns:p14="http://schemas.microsoft.com/office/powerpoint/2010/main" val="2186896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rcRect t="16667" b="16667"/>
          <a:stretch/>
        </p:blipFill>
        <p:spPr>
          <a:xfrm>
            <a:off x="2209800" y="838200"/>
            <a:ext cx="7772400" cy="5181600"/>
          </a:xfrm>
          <a:prstGeom prst="roundRect">
            <a:avLst>
              <a:gd name="adj" fmla="val 3642"/>
            </a:avLst>
          </a:prstGeom>
        </p:spPr>
      </p:pic>
      <p:sp>
        <p:nvSpPr>
          <p:cNvPr id="3" name="Content Placeholder 2">
            <a:extLst>
              <a:ext uri="{FF2B5EF4-FFF2-40B4-BE49-F238E27FC236}">
                <a16:creationId xmlns:a16="http://schemas.microsoft.com/office/drawing/2014/main" id="{9A80B3F7-2F8E-55A9-5B9D-A492DF39924E}"/>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spTree>
    <p:extLst>
      <p:ext uri="{BB962C8B-B14F-4D97-AF65-F5344CB8AC3E}">
        <p14:creationId xmlns:p14="http://schemas.microsoft.com/office/powerpoint/2010/main" val="2108828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1D4AD2-E547-BDD2-1525-9C2B98FEC72F}"/>
              </a:ext>
            </a:extLst>
          </p:cNvPr>
          <p:cNvPicPr>
            <a:picLocks noChangeAspect="1"/>
          </p:cNvPicPr>
          <p:nvPr/>
        </p:nvPicPr>
        <p:blipFill>
          <a:blip r:embed="rId2">
            <a:extLst>
              <a:ext uri="{28A0092B-C50C-407E-A947-70E740481C1C}">
                <a14:useLocalDpi xmlns:a14="http://schemas.microsoft.com/office/drawing/2010/main" val="0"/>
              </a:ext>
            </a:extLst>
          </a:blip>
          <a:srcRect t="16667" b="16667"/>
          <a:stretch/>
        </p:blipFill>
        <p:spPr>
          <a:xfrm>
            <a:off x="2209800" y="838200"/>
            <a:ext cx="7772400" cy="5181600"/>
          </a:xfrm>
          <a:prstGeom prst="roundRect">
            <a:avLst>
              <a:gd name="adj" fmla="val 3642"/>
            </a:avLst>
          </a:prstGeom>
        </p:spPr>
      </p:pic>
      <p:sp>
        <p:nvSpPr>
          <p:cNvPr id="5" name="Title 1">
            <a:extLst>
              <a:ext uri="{FF2B5EF4-FFF2-40B4-BE49-F238E27FC236}">
                <a16:creationId xmlns:a16="http://schemas.microsoft.com/office/drawing/2014/main" id="{AE2F1436-6750-A14D-9DD6-2E69D7DAE84C}"/>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AI</a:t>
            </a:r>
          </a:p>
        </p:txBody>
      </p:sp>
      <p:sp>
        <p:nvSpPr>
          <p:cNvPr id="2" name="Content Placeholder 2">
            <a:extLst>
              <a:ext uri="{FF2B5EF4-FFF2-40B4-BE49-F238E27FC236}">
                <a16:creationId xmlns:a16="http://schemas.microsoft.com/office/drawing/2014/main" id="{CAC31FDB-8221-6487-4BF3-3C9695CE7625}"/>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grpSp>
        <p:nvGrpSpPr>
          <p:cNvPr id="4" name="Group 3">
            <a:extLst>
              <a:ext uri="{FF2B5EF4-FFF2-40B4-BE49-F238E27FC236}">
                <a16:creationId xmlns:a16="http://schemas.microsoft.com/office/drawing/2014/main" id="{490B47CE-BF34-5BF4-C090-3BC15F7992D3}"/>
              </a:ext>
            </a:extLst>
          </p:cNvPr>
          <p:cNvGrpSpPr/>
          <p:nvPr/>
        </p:nvGrpSpPr>
        <p:grpSpPr>
          <a:xfrm>
            <a:off x="349865" y="1747870"/>
            <a:ext cx="791071" cy="791071"/>
            <a:chOff x="377329" y="1777958"/>
            <a:chExt cx="791071" cy="791071"/>
          </a:xfrm>
        </p:grpSpPr>
        <p:sp>
          <p:nvSpPr>
            <p:cNvPr id="7" name="Oval 6">
              <a:extLst>
                <a:ext uri="{FF2B5EF4-FFF2-40B4-BE49-F238E27FC236}">
                  <a16:creationId xmlns:a16="http://schemas.microsoft.com/office/drawing/2014/main" id="{CD3E540F-286A-B111-AF7A-8990BEC666F1}"/>
                </a:ext>
              </a:extLst>
            </p:cNvPr>
            <p:cNvSpPr/>
            <p:nvPr/>
          </p:nvSpPr>
          <p:spPr>
            <a:xfrm>
              <a:off x="468000" y="1950098"/>
              <a:ext cx="605020" cy="50385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8" name="Picture 7">
              <a:extLst>
                <a:ext uri="{FF2B5EF4-FFF2-40B4-BE49-F238E27FC236}">
                  <a16:creationId xmlns:a16="http://schemas.microsoft.com/office/drawing/2014/main" id="{7822F5B4-2CD7-C6AA-91D8-3AA383E0851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7329" y="1777958"/>
              <a:ext cx="791071" cy="791071"/>
            </a:xfrm>
            <a:prstGeom prst="rect">
              <a:avLst/>
            </a:prstGeom>
          </p:spPr>
        </p:pic>
      </p:grpSp>
    </p:spTree>
    <p:extLst>
      <p:ext uri="{BB962C8B-B14F-4D97-AF65-F5344CB8AC3E}">
        <p14:creationId xmlns:p14="http://schemas.microsoft.com/office/powerpoint/2010/main" val="1871309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4000"/>
            <a:ext cx="7914000" cy="65956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The risks of AI images</a:t>
            </a:r>
          </a:p>
        </p:txBody>
      </p:sp>
      <p:pic>
        <p:nvPicPr>
          <p:cNvPr id="3" name="Picture 2">
            <a:extLst>
              <a:ext uri="{FF2B5EF4-FFF2-40B4-BE49-F238E27FC236}">
                <a16:creationId xmlns:a16="http://schemas.microsoft.com/office/drawing/2014/main" id="{3C767ACD-C667-3184-DFDE-B5406E60C616}"/>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1576911" y="1855922"/>
            <a:ext cx="3958078" cy="3958078"/>
          </a:xfrm>
          <a:prstGeom prst="roundRect">
            <a:avLst>
              <a:gd name="adj" fmla="val 3642"/>
            </a:avLst>
          </a:prstGeom>
        </p:spPr>
      </p:pic>
      <p:pic>
        <p:nvPicPr>
          <p:cNvPr id="5" name="Picture 4">
            <a:extLst>
              <a:ext uri="{FF2B5EF4-FFF2-40B4-BE49-F238E27FC236}">
                <a16:creationId xmlns:a16="http://schemas.microsoft.com/office/drawing/2014/main" id="{713D772C-568E-34D8-DDE3-D299C0CD5A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85625" y="1855922"/>
            <a:ext cx="3958078" cy="3958078"/>
          </a:xfrm>
          <a:prstGeom prst="roundRect">
            <a:avLst>
              <a:gd name="adj" fmla="val 3642"/>
            </a:avLst>
          </a:prstGeom>
        </p:spPr>
      </p:pic>
      <p:sp>
        <p:nvSpPr>
          <p:cNvPr id="7" name="Title 1">
            <a:extLst>
              <a:ext uri="{FF2B5EF4-FFF2-40B4-BE49-F238E27FC236}">
                <a16:creationId xmlns:a16="http://schemas.microsoft.com/office/drawing/2014/main" id="{4DC26940-C44B-59ED-7472-D6286B72B1E2}"/>
              </a:ext>
            </a:extLst>
          </p:cNvPr>
          <p:cNvSpPr txBox="1">
            <a:spLocks/>
          </p:cNvSpPr>
          <p:nvPr/>
        </p:nvSpPr>
        <p:spPr>
          <a:xfrm>
            <a:off x="1576911" y="5966359"/>
            <a:ext cx="3581486" cy="252428"/>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latin typeface="+mn-lt"/>
              </a:rPr>
              <a:t>February 2022 </a:t>
            </a:r>
            <a:r>
              <a:rPr lang="en-GB" sz="1800" i="1" dirty="0">
                <a:latin typeface="+mn-lt"/>
              </a:rPr>
              <a:t>(Source: Midjourney)</a:t>
            </a:r>
          </a:p>
        </p:txBody>
      </p:sp>
      <p:sp>
        <p:nvSpPr>
          <p:cNvPr id="8" name="Title 1">
            <a:extLst>
              <a:ext uri="{FF2B5EF4-FFF2-40B4-BE49-F238E27FC236}">
                <a16:creationId xmlns:a16="http://schemas.microsoft.com/office/drawing/2014/main" id="{B18CCF04-577B-F838-7C87-282D509949DF}"/>
              </a:ext>
            </a:extLst>
          </p:cNvPr>
          <p:cNvSpPr txBox="1">
            <a:spLocks/>
          </p:cNvSpPr>
          <p:nvPr/>
        </p:nvSpPr>
        <p:spPr>
          <a:xfrm>
            <a:off x="5985625" y="5966359"/>
            <a:ext cx="3581486" cy="252428"/>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latin typeface="+mn-lt"/>
              </a:rPr>
              <a:t>June 2023 </a:t>
            </a:r>
            <a:r>
              <a:rPr lang="en-GB" sz="1800" i="1" dirty="0">
                <a:latin typeface="+mn-lt"/>
              </a:rPr>
              <a:t>(Source: Midjourney)</a:t>
            </a:r>
          </a:p>
        </p:txBody>
      </p:sp>
      <p:sp>
        <p:nvSpPr>
          <p:cNvPr id="6" name="Content Placeholder 2">
            <a:extLst>
              <a:ext uri="{FF2B5EF4-FFF2-40B4-BE49-F238E27FC236}">
                <a16:creationId xmlns:a16="http://schemas.microsoft.com/office/drawing/2014/main" id="{A6E6B73D-BDA1-F747-8BE8-4092CEA0B063}"/>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spTree>
    <p:extLst>
      <p:ext uri="{BB962C8B-B14F-4D97-AF65-F5344CB8AC3E}">
        <p14:creationId xmlns:p14="http://schemas.microsoft.com/office/powerpoint/2010/main" val="1149529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4000"/>
            <a:ext cx="7914000" cy="65956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The risks of AI images</a:t>
            </a:r>
          </a:p>
        </p:txBody>
      </p:sp>
      <p:pic>
        <p:nvPicPr>
          <p:cNvPr id="5" name="Picture 4">
            <a:extLst>
              <a:ext uri="{FF2B5EF4-FFF2-40B4-BE49-F238E27FC236}">
                <a16:creationId xmlns:a16="http://schemas.microsoft.com/office/drawing/2014/main" id="{713D772C-568E-34D8-DDE3-D299C0CD5ABD}"/>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5985626" y="1855922"/>
            <a:ext cx="5553232" cy="3121160"/>
          </a:xfrm>
          <a:prstGeom prst="roundRect">
            <a:avLst>
              <a:gd name="adj" fmla="val 3642"/>
            </a:avLst>
          </a:prstGeom>
        </p:spPr>
      </p:pic>
      <p:sp>
        <p:nvSpPr>
          <p:cNvPr id="8" name="Title 1">
            <a:extLst>
              <a:ext uri="{FF2B5EF4-FFF2-40B4-BE49-F238E27FC236}">
                <a16:creationId xmlns:a16="http://schemas.microsoft.com/office/drawing/2014/main" id="{B18CCF04-577B-F838-7C87-282D509949DF}"/>
              </a:ext>
            </a:extLst>
          </p:cNvPr>
          <p:cNvSpPr txBox="1">
            <a:spLocks/>
          </p:cNvSpPr>
          <p:nvPr/>
        </p:nvSpPr>
        <p:spPr>
          <a:xfrm rot="21089075">
            <a:off x="6867368" y="4697974"/>
            <a:ext cx="3581486" cy="558216"/>
          </a:xfrm>
          <a:prstGeom prst="rect">
            <a:avLst/>
          </a:prstGeom>
          <a:solidFill>
            <a:srgbClr val="FF4337"/>
          </a:solidFill>
        </p:spPr>
        <p:txBody>
          <a:bodyPr vert="horz" lIns="0" tIns="0" rIns="0" bIns="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b="1" dirty="0">
                <a:solidFill>
                  <a:schemeClr val="bg1"/>
                </a:solidFill>
                <a:latin typeface="+mn-lt"/>
              </a:rPr>
              <a:t>This is AI-generated!</a:t>
            </a:r>
            <a:endParaRPr lang="en-GB" sz="1800" i="1" dirty="0">
              <a:solidFill>
                <a:schemeClr val="bg1"/>
              </a:solidFill>
              <a:latin typeface="+mn-lt"/>
            </a:endParaRPr>
          </a:p>
        </p:txBody>
      </p:sp>
      <p:sp>
        <p:nvSpPr>
          <p:cNvPr id="9" name="Content Placeholder 2">
            <a:extLst>
              <a:ext uri="{FF2B5EF4-FFF2-40B4-BE49-F238E27FC236}">
                <a16:creationId xmlns:a16="http://schemas.microsoft.com/office/drawing/2014/main" id="{E599B31C-5BC6-FBD9-A5FB-9EB558150081}"/>
              </a:ext>
            </a:extLst>
          </p:cNvPr>
          <p:cNvSpPr txBox="1">
            <a:spLocks/>
          </p:cNvSpPr>
          <p:nvPr/>
        </p:nvSpPr>
        <p:spPr>
          <a:xfrm>
            <a:off x="468001" y="1764000"/>
            <a:ext cx="5309364" cy="413854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0" i="0" u="none" strike="noStrike" dirty="0">
                <a:effectLst/>
              </a:rPr>
              <a:t>What are some other sentiments other types of AI images might cause?</a:t>
            </a:r>
            <a:endParaRPr lang="en-GB" sz="2400" dirty="0">
              <a:ea typeface="+mn-lt"/>
              <a:cs typeface="+mn-lt"/>
            </a:endParaRPr>
          </a:p>
          <a:p>
            <a:pPr>
              <a:buClr>
                <a:srgbClr val="6633FF"/>
              </a:buClr>
            </a:pPr>
            <a:r>
              <a:rPr lang="en-GB" sz="2400" dirty="0"/>
              <a:t>Misinformation</a:t>
            </a:r>
          </a:p>
          <a:p>
            <a:pPr>
              <a:buClr>
                <a:srgbClr val="6633FF"/>
              </a:buClr>
            </a:pPr>
            <a:r>
              <a:rPr lang="en-GB" sz="2400" dirty="0"/>
              <a:t>Confusion</a:t>
            </a:r>
          </a:p>
          <a:p>
            <a:pPr>
              <a:buClr>
                <a:srgbClr val="6633FF"/>
              </a:buClr>
            </a:pPr>
            <a:r>
              <a:rPr lang="en-GB" sz="2400" dirty="0"/>
              <a:t>Anger</a:t>
            </a:r>
          </a:p>
          <a:p>
            <a:pPr>
              <a:buClr>
                <a:srgbClr val="6633FF"/>
              </a:buClr>
            </a:pPr>
            <a:r>
              <a:rPr lang="en-GB" sz="2400" dirty="0"/>
              <a:t>Fear</a:t>
            </a:r>
          </a:p>
          <a:p>
            <a:endParaRPr lang="en-GB" sz="2000" dirty="0"/>
          </a:p>
        </p:txBody>
      </p:sp>
      <p:sp>
        <p:nvSpPr>
          <p:cNvPr id="3" name="Content Placeholder 2">
            <a:extLst>
              <a:ext uri="{FF2B5EF4-FFF2-40B4-BE49-F238E27FC236}">
                <a16:creationId xmlns:a16="http://schemas.microsoft.com/office/drawing/2014/main" id="{511FA39C-A99F-9729-1325-1BA6BF87807C}"/>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spTree>
    <p:extLst>
      <p:ext uri="{BB962C8B-B14F-4D97-AF65-F5344CB8AC3E}">
        <p14:creationId xmlns:p14="http://schemas.microsoft.com/office/powerpoint/2010/main" val="2873159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327751-73A1-F94E-AE18-752FB5EB89F0}"/>
              </a:ext>
            </a:extLst>
          </p:cNvPr>
          <p:cNvSpPr>
            <a:spLocks noGrp="1"/>
          </p:cNvSpPr>
          <p:nvPr>
            <p:ph idx="4294967295"/>
          </p:nvPr>
        </p:nvSpPr>
        <p:spPr>
          <a:xfrm>
            <a:off x="468000" y="1938171"/>
            <a:ext cx="9002571" cy="4138543"/>
          </a:xfrm>
        </p:spPr>
        <p:txBody>
          <a:bodyPr lIns="0" tIns="0" rIns="0" bIns="0">
            <a:noAutofit/>
          </a:bodyPr>
          <a:lstStyle/>
          <a:p>
            <a:pPr>
              <a:buClr>
                <a:srgbClr val="6633FF"/>
              </a:buClr>
            </a:pPr>
            <a:r>
              <a:rPr lang="en-GB" sz="2400" dirty="0"/>
              <a:t>In healthcare, it can help find, prevent and treat illnesses like cancer by ‘reading’ images and symptoms.</a:t>
            </a:r>
          </a:p>
          <a:p>
            <a:pPr>
              <a:buClr>
                <a:srgbClr val="6633FF"/>
              </a:buClr>
            </a:pPr>
            <a:r>
              <a:rPr lang="en-GB" sz="2400" dirty="0"/>
              <a:t>In science, it can help find trends and predict outcomes that humans might miss.</a:t>
            </a:r>
          </a:p>
          <a:p>
            <a:pPr>
              <a:buClr>
                <a:srgbClr val="6633FF"/>
              </a:buClr>
            </a:pPr>
            <a:r>
              <a:rPr lang="en-GB" sz="2400" dirty="0"/>
              <a:t>In history, it can help restore photos or re-construct old artefacts.</a:t>
            </a:r>
          </a:p>
          <a:p>
            <a:pPr>
              <a:buClr>
                <a:srgbClr val="6633FF"/>
              </a:buClr>
            </a:pPr>
            <a:r>
              <a:rPr lang="en-GB" sz="2400" dirty="0"/>
              <a:t>In agriculture (farming), it can assess soil conditions and more to suggest best practises based on weather, plant health and more.</a:t>
            </a:r>
          </a:p>
          <a:p>
            <a:pPr>
              <a:buClr>
                <a:srgbClr val="6633FF"/>
              </a:buClr>
            </a:pPr>
            <a:r>
              <a:rPr lang="en-GB" sz="2400" dirty="0"/>
              <a:t>In communication, it can help translate, transcribe, summarise and more – often in real time.</a:t>
            </a:r>
          </a:p>
          <a:p>
            <a:pPr marL="0" indent="0">
              <a:buNone/>
            </a:pPr>
            <a:r>
              <a:rPr lang="en-GB" sz="2400" b="1" dirty="0">
                <a:ea typeface="+mn-lt"/>
                <a:cs typeface="+mn-lt"/>
              </a:rPr>
              <a:t>What are some other ways AI could be used as a benefit? </a:t>
            </a:r>
            <a:endParaRPr lang="en-GB" sz="2400" b="1" dirty="0"/>
          </a:p>
          <a:p>
            <a:endParaRPr lang="en-GB" sz="2000" dirty="0"/>
          </a:p>
        </p:txBody>
      </p:sp>
      <p:sp>
        <p:nvSpPr>
          <p:cNvPr id="12" name="Title 1">
            <a:extLst>
              <a:ext uri="{FF2B5EF4-FFF2-40B4-BE49-F238E27FC236}">
                <a16:creationId xmlns:a16="http://schemas.microsoft.com/office/drawing/2014/main" id="{1F1474B5-D658-5ECC-A5AC-68116740748B}"/>
              </a:ext>
            </a:extLst>
          </p:cNvPr>
          <p:cNvSpPr>
            <a:spLocks noGrp="1"/>
          </p:cNvSpPr>
          <p:nvPr>
            <p:ph type="title" idx="4294967295"/>
          </p:nvPr>
        </p:nvSpPr>
        <p:spPr>
          <a:xfrm>
            <a:off x="468000" y="666000"/>
            <a:ext cx="7914000" cy="659563"/>
          </a:xfrm>
        </p:spPr>
        <p:txBody>
          <a:bodyPr lIns="0" tIns="0" rIns="0" bIns="0" anchor="t" anchorCtr="0">
            <a:noAutofit/>
          </a:bodyPr>
          <a:lstStyle/>
          <a:p>
            <a:r>
              <a:rPr lang="en-US" b="1" dirty="0">
                <a:latin typeface="Arial" panose="020B0604020202020204" pitchFamily="34" charset="0"/>
                <a:cs typeface="Arial" panose="020B0604020202020204" pitchFamily="34" charset="0"/>
              </a:rPr>
              <a:t>Starter: </a:t>
            </a:r>
            <a:br>
              <a:rPr lang="en-US"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Benefits and Risks</a:t>
            </a:r>
          </a:p>
        </p:txBody>
      </p:sp>
    </p:spTree>
    <p:extLst>
      <p:ext uri="{BB962C8B-B14F-4D97-AF65-F5344CB8AC3E}">
        <p14:creationId xmlns:p14="http://schemas.microsoft.com/office/powerpoint/2010/main" val="1626568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screenshot of a phone&#10;&#10;Description automatically generated">
            <a:extLst>
              <a:ext uri="{FF2B5EF4-FFF2-40B4-BE49-F238E27FC236}">
                <a16:creationId xmlns:a16="http://schemas.microsoft.com/office/drawing/2014/main" id="{9736B405-8109-524E-8BA6-4CBF9737A8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311"/>
          <a:stretch/>
        </p:blipFill>
        <p:spPr bwMode="auto">
          <a:xfrm>
            <a:off x="8619432" y="2329541"/>
            <a:ext cx="2137188" cy="3454809"/>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2</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3999"/>
            <a:ext cx="3668571"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The risks of AI images</a:t>
            </a:r>
          </a:p>
        </p:txBody>
      </p:sp>
      <p:pic>
        <p:nvPicPr>
          <p:cNvPr id="5" name="Picture 4">
            <a:extLst>
              <a:ext uri="{FF2B5EF4-FFF2-40B4-BE49-F238E27FC236}">
                <a16:creationId xmlns:a16="http://schemas.microsoft.com/office/drawing/2014/main" id="{713D772C-568E-34D8-DDE3-D299C0CD5ABD}"/>
              </a:ext>
            </a:extLst>
          </p:cNvPr>
          <p:cNvPicPr>
            <a:picLocks noChangeAspect="1"/>
          </p:cNvPicPr>
          <p:nvPr/>
        </p:nvPicPr>
        <p:blipFill>
          <a:blip r:embed="rId3">
            <a:extLst>
              <a:ext uri="{28A0092B-C50C-407E-A947-70E740481C1C}">
                <a14:useLocalDpi xmlns:a14="http://schemas.microsoft.com/office/drawing/2010/main" val="0"/>
              </a:ext>
            </a:extLst>
          </a:blip>
          <a:stretch/>
        </p:blipFill>
        <p:spPr>
          <a:xfrm>
            <a:off x="5058043" y="460864"/>
            <a:ext cx="2719085" cy="3611285"/>
          </a:xfrm>
          <a:prstGeom prst="roundRect">
            <a:avLst>
              <a:gd name="adj" fmla="val 3642"/>
            </a:avLst>
          </a:prstGeom>
        </p:spPr>
      </p:pic>
      <p:pic>
        <p:nvPicPr>
          <p:cNvPr id="6" name="Picture 5">
            <a:extLst>
              <a:ext uri="{FF2B5EF4-FFF2-40B4-BE49-F238E27FC236}">
                <a16:creationId xmlns:a16="http://schemas.microsoft.com/office/drawing/2014/main" id="{4EE32FB0-7099-B7BB-69A7-86D270711F56}"/>
              </a:ext>
            </a:extLst>
          </p:cNvPr>
          <p:cNvPicPr>
            <a:picLocks noChangeAspect="1"/>
          </p:cNvPicPr>
          <p:nvPr/>
        </p:nvPicPr>
        <p:blipFill>
          <a:blip r:embed="rId4">
            <a:extLst>
              <a:ext uri="{28A0092B-C50C-407E-A947-70E740481C1C}">
                <a14:useLocalDpi xmlns:a14="http://schemas.microsoft.com/office/drawing/2010/main" val="0"/>
              </a:ext>
            </a:extLst>
          </a:blip>
          <a:srcRect t="260" b="260"/>
          <a:stretch/>
        </p:blipFill>
        <p:spPr>
          <a:xfrm>
            <a:off x="8328484" y="460864"/>
            <a:ext cx="2719085" cy="3611285"/>
          </a:xfrm>
          <a:prstGeom prst="roundRect">
            <a:avLst>
              <a:gd name="adj" fmla="val 3642"/>
            </a:avLst>
          </a:prstGeom>
        </p:spPr>
      </p:pic>
      <p:sp>
        <p:nvSpPr>
          <p:cNvPr id="3" name="Right Arrow 2">
            <a:extLst>
              <a:ext uri="{FF2B5EF4-FFF2-40B4-BE49-F238E27FC236}">
                <a16:creationId xmlns:a16="http://schemas.microsoft.com/office/drawing/2014/main" id="{14C05C3F-2A27-799B-FE83-B1D5EABCD9B2}"/>
              </a:ext>
            </a:extLst>
          </p:cNvPr>
          <p:cNvSpPr/>
          <p:nvPr/>
        </p:nvSpPr>
        <p:spPr>
          <a:xfrm>
            <a:off x="7326087" y="2029065"/>
            <a:ext cx="1664081" cy="674628"/>
          </a:xfrm>
          <a:prstGeom prst="rightArrow">
            <a:avLst/>
          </a:prstGeom>
          <a:solidFill>
            <a:srgbClr val="00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B18CCF04-577B-F838-7C87-282D509949DF}"/>
              </a:ext>
            </a:extLst>
          </p:cNvPr>
          <p:cNvSpPr txBox="1">
            <a:spLocks/>
          </p:cNvSpPr>
          <p:nvPr/>
        </p:nvSpPr>
        <p:spPr>
          <a:xfrm>
            <a:off x="7397559" y="2238449"/>
            <a:ext cx="1290970" cy="313763"/>
          </a:xfrm>
          <a:prstGeom prst="rect">
            <a:avLst/>
          </a:prstGeom>
          <a:noFill/>
        </p:spPr>
        <p:txBody>
          <a:bodyPr vert="horz" lIns="0" tIns="0" rIns="0" bIns="0" rtlCol="0" anchor="ctr" anchorCtr="0">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b="1" dirty="0">
                <a:solidFill>
                  <a:schemeClr val="bg1"/>
                </a:solidFill>
                <a:latin typeface="+mn-lt"/>
              </a:rPr>
              <a:t>Enlarged with AI</a:t>
            </a:r>
            <a:endParaRPr lang="en-GB" sz="1800" i="1" dirty="0">
              <a:solidFill>
                <a:schemeClr val="bg1"/>
              </a:solidFill>
              <a:latin typeface="+mn-lt"/>
            </a:endParaRPr>
          </a:p>
        </p:txBody>
      </p:sp>
      <p:cxnSp>
        <p:nvCxnSpPr>
          <p:cNvPr id="10" name="Straight Arrow Connector 9">
            <a:extLst>
              <a:ext uri="{FF2B5EF4-FFF2-40B4-BE49-F238E27FC236}">
                <a16:creationId xmlns:a16="http://schemas.microsoft.com/office/drawing/2014/main" id="{03FE1939-54AD-1513-B67B-C46124843D31}"/>
              </a:ext>
            </a:extLst>
          </p:cNvPr>
          <p:cNvCxnSpPr>
            <a:cxnSpLocks/>
          </p:cNvCxnSpPr>
          <p:nvPr/>
        </p:nvCxnSpPr>
        <p:spPr>
          <a:xfrm>
            <a:off x="6422573" y="3181779"/>
            <a:ext cx="3233057" cy="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25F7463-BB61-D034-8B97-23E5C0BC9347}"/>
              </a:ext>
            </a:extLst>
          </p:cNvPr>
          <p:cNvCxnSpPr>
            <a:cxnSpLocks/>
          </p:cNvCxnSpPr>
          <p:nvPr/>
        </p:nvCxnSpPr>
        <p:spPr>
          <a:xfrm>
            <a:off x="6422573" y="1418293"/>
            <a:ext cx="3233057" cy="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6EC1C592-4DF2-524F-6D33-C8995BE4E620}"/>
              </a:ext>
            </a:extLst>
          </p:cNvPr>
          <p:cNvSpPr/>
          <p:nvPr/>
        </p:nvSpPr>
        <p:spPr>
          <a:xfrm>
            <a:off x="8164287" y="3659866"/>
            <a:ext cx="524242" cy="524242"/>
          </a:xfrm>
          <a:prstGeom prst="ellipse">
            <a:avLst/>
          </a:prstGeom>
          <a:noFill/>
          <a:ln w="38100">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E16735E3-FE63-F1F1-07EA-50CC34E97D63}"/>
              </a:ext>
            </a:extLst>
          </p:cNvPr>
          <p:cNvSpPr txBox="1">
            <a:spLocks/>
          </p:cNvSpPr>
          <p:nvPr/>
        </p:nvSpPr>
        <p:spPr>
          <a:xfrm>
            <a:off x="468001" y="2459187"/>
            <a:ext cx="3995142" cy="413854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t>Some companies label AI-generated content and this will be an easy way to tell.</a:t>
            </a:r>
          </a:p>
          <a:p>
            <a:pPr marL="0" indent="0">
              <a:buNone/>
            </a:pPr>
            <a:r>
              <a:rPr lang="en-GB" sz="2400" dirty="0"/>
              <a:t>But not all companies do this and sometimes this can be removed.</a:t>
            </a:r>
          </a:p>
          <a:p>
            <a:pPr marL="0" indent="0">
              <a:buNone/>
            </a:pPr>
            <a:r>
              <a:rPr lang="en-GB" sz="2400" dirty="0"/>
              <a:t>So, it’s important to research and think critically.</a:t>
            </a:r>
          </a:p>
          <a:p>
            <a:endParaRPr lang="en-GB" sz="2000" dirty="0"/>
          </a:p>
        </p:txBody>
      </p:sp>
      <p:sp>
        <p:nvSpPr>
          <p:cNvPr id="9" name="Rounded Rectangle 8">
            <a:extLst>
              <a:ext uri="{FF2B5EF4-FFF2-40B4-BE49-F238E27FC236}">
                <a16:creationId xmlns:a16="http://schemas.microsoft.com/office/drawing/2014/main" id="{7FEE7EF8-7722-A24C-BBAF-F2307ECA4850}"/>
              </a:ext>
            </a:extLst>
          </p:cNvPr>
          <p:cNvSpPr/>
          <p:nvPr/>
        </p:nvSpPr>
        <p:spPr>
          <a:xfrm>
            <a:off x="8688529" y="5522686"/>
            <a:ext cx="1304557" cy="291177"/>
          </a:xfrm>
          <a:prstGeom prst="roundRect">
            <a:avLst/>
          </a:prstGeom>
          <a:noFill/>
          <a:ln w="38100" cap="rnd">
            <a:solidFill>
              <a:srgbClr val="00CC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0351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7E98E82B-FFEA-B0C7-0907-FF48FDDF48CA}"/>
              </a:ext>
            </a:extLst>
          </p:cNvPr>
          <p:cNvSpPr/>
          <p:nvPr/>
        </p:nvSpPr>
        <p:spPr>
          <a:xfrm>
            <a:off x="180000" y="179999"/>
            <a:ext cx="9720000" cy="6037200"/>
          </a:xfrm>
          <a:prstGeom prst="roundRect">
            <a:avLst>
              <a:gd name="adj" fmla="val 4968"/>
            </a:avLst>
          </a:prstGeom>
          <a:solidFill>
            <a:srgbClr val="6633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p>
        </p:txBody>
      </p:sp>
      <p:pic>
        <p:nvPicPr>
          <p:cNvPr id="13" name="Picture 12">
            <a:extLst>
              <a:ext uri="{FF2B5EF4-FFF2-40B4-BE49-F238E27FC236}">
                <a16:creationId xmlns:a16="http://schemas.microsoft.com/office/drawing/2014/main" id="{58095AED-49FD-0248-BE84-9741FA5F31A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87850" y="1764000"/>
            <a:ext cx="3352800" cy="3352800"/>
          </a:xfrm>
          <a:prstGeom prst="rect">
            <a:avLst/>
          </a:prstGeom>
        </p:spPr>
      </p:pic>
      <p:sp>
        <p:nvSpPr>
          <p:cNvPr id="2" name="Title 1">
            <a:extLst>
              <a:ext uri="{FF2B5EF4-FFF2-40B4-BE49-F238E27FC236}">
                <a16:creationId xmlns:a16="http://schemas.microsoft.com/office/drawing/2014/main" id="{ED0FFDF5-CD2C-B3A6-787B-60BF8C840873}"/>
              </a:ext>
            </a:extLst>
          </p:cNvPr>
          <p:cNvSpPr txBox="1">
            <a:spLocks/>
          </p:cNvSpPr>
          <p:nvPr/>
        </p:nvSpPr>
        <p:spPr>
          <a:xfrm>
            <a:off x="468000" y="1044000"/>
            <a:ext cx="7808250"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Plenary: </a:t>
            </a:r>
          </a:p>
          <a:p>
            <a:r>
              <a:rPr lang="en-US" b="1" dirty="0">
                <a:latin typeface="Arial" panose="020B0604020202020204" pitchFamily="34" charset="0"/>
                <a:cs typeface="Arial" panose="020B0604020202020204" pitchFamily="34" charset="0"/>
              </a:rPr>
              <a:t>Following the clues</a:t>
            </a:r>
          </a:p>
        </p:txBody>
      </p:sp>
      <p:sp>
        <p:nvSpPr>
          <p:cNvPr id="6" name="Content Placeholder 2">
            <a:extLst>
              <a:ext uri="{FF2B5EF4-FFF2-40B4-BE49-F238E27FC236}">
                <a16:creationId xmlns:a16="http://schemas.microsoft.com/office/drawing/2014/main" id="{C76F9738-8D8A-A674-7269-E1BCF61EF100}"/>
              </a:ext>
            </a:extLst>
          </p:cNvPr>
          <p:cNvSpPr txBox="1">
            <a:spLocks/>
          </p:cNvSpPr>
          <p:nvPr/>
        </p:nvSpPr>
        <p:spPr>
          <a:xfrm>
            <a:off x="468000" y="449978"/>
            <a:ext cx="792000" cy="360000"/>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Part 1</a:t>
            </a:r>
          </a:p>
        </p:txBody>
      </p:sp>
      <p:sp>
        <p:nvSpPr>
          <p:cNvPr id="7" name="Content Placeholder 2">
            <a:extLst>
              <a:ext uri="{FF2B5EF4-FFF2-40B4-BE49-F238E27FC236}">
                <a16:creationId xmlns:a16="http://schemas.microsoft.com/office/drawing/2014/main" id="{C9AA03C4-F472-D4F4-C7D3-B9303ADD5178}"/>
              </a:ext>
            </a:extLst>
          </p:cNvPr>
          <p:cNvSpPr txBox="1">
            <a:spLocks/>
          </p:cNvSpPr>
          <p:nvPr/>
        </p:nvSpPr>
        <p:spPr>
          <a:xfrm>
            <a:off x="468001" y="2852572"/>
            <a:ext cx="5309364" cy="1893599"/>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8000" indent="-288000">
              <a:buClr>
                <a:srgbClr val="6633FF"/>
              </a:buClr>
              <a:buFont typeface="+mj-lt"/>
              <a:buAutoNum type="arabicPeriod"/>
            </a:pPr>
            <a:r>
              <a:rPr lang="en-GB" sz="2400" dirty="0"/>
              <a:t>Write 3-5 </a:t>
            </a:r>
            <a:r>
              <a:rPr lang="en-GB" sz="2400" b="1" dirty="0">
                <a:solidFill>
                  <a:srgbClr val="6633FF"/>
                </a:solidFill>
              </a:rPr>
              <a:t>clues</a:t>
            </a:r>
            <a:r>
              <a:rPr lang="en-GB" sz="2400" dirty="0"/>
              <a:t> that an image might be AI-generated</a:t>
            </a:r>
          </a:p>
          <a:p>
            <a:pPr marL="288000" indent="-288000">
              <a:buClr>
                <a:srgbClr val="6633FF"/>
              </a:buClr>
              <a:buFont typeface="+mj-lt"/>
              <a:buAutoNum type="arabicPeriod"/>
            </a:pPr>
            <a:r>
              <a:rPr lang="en-GB" sz="2400" dirty="0"/>
              <a:t>Brainstorm 2 or more ways someone could </a:t>
            </a:r>
            <a:r>
              <a:rPr lang="en-GB" sz="2400" b="1" dirty="0">
                <a:solidFill>
                  <a:srgbClr val="6633FF"/>
                </a:solidFill>
              </a:rPr>
              <a:t>check</a:t>
            </a:r>
            <a:r>
              <a:rPr lang="en-GB" sz="2400" dirty="0"/>
              <a:t> if an image is AI-generated</a:t>
            </a:r>
          </a:p>
          <a:p>
            <a:endParaRPr lang="en-GB" sz="2000" dirty="0"/>
          </a:p>
        </p:txBody>
      </p:sp>
    </p:spTree>
    <p:extLst>
      <p:ext uri="{BB962C8B-B14F-4D97-AF65-F5344CB8AC3E}">
        <p14:creationId xmlns:p14="http://schemas.microsoft.com/office/powerpoint/2010/main" val="5163307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7E98E82B-FFEA-B0C7-0907-FF48FDDF48CA}"/>
              </a:ext>
            </a:extLst>
          </p:cNvPr>
          <p:cNvSpPr/>
          <p:nvPr/>
        </p:nvSpPr>
        <p:spPr>
          <a:xfrm>
            <a:off x="180000" y="179999"/>
            <a:ext cx="9720000" cy="6037200"/>
          </a:xfrm>
          <a:prstGeom prst="roundRect">
            <a:avLst>
              <a:gd name="adj" fmla="val 4968"/>
            </a:avLst>
          </a:prstGeom>
          <a:solidFill>
            <a:srgbClr val="6633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p>
        </p:txBody>
      </p:sp>
      <p:sp>
        <p:nvSpPr>
          <p:cNvPr id="2" name="Title 1">
            <a:extLst>
              <a:ext uri="{FF2B5EF4-FFF2-40B4-BE49-F238E27FC236}">
                <a16:creationId xmlns:a16="http://schemas.microsoft.com/office/drawing/2014/main" id="{ED0FFDF5-CD2C-B3A6-787B-60BF8C840873}"/>
              </a:ext>
            </a:extLst>
          </p:cNvPr>
          <p:cNvSpPr txBox="1">
            <a:spLocks/>
          </p:cNvSpPr>
          <p:nvPr/>
        </p:nvSpPr>
        <p:spPr>
          <a:xfrm>
            <a:off x="468000" y="1044000"/>
            <a:ext cx="48006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Starter: Reviewing risks</a:t>
            </a:r>
          </a:p>
        </p:txBody>
      </p:sp>
      <p:sp>
        <p:nvSpPr>
          <p:cNvPr id="6" name="Content Placeholder 2">
            <a:extLst>
              <a:ext uri="{FF2B5EF4-FFF2-40B4-BE49-F238E27FC236}">
                <a16:creationId xmlns:a16="http://schemas.microsoft.com/office/drawing/2014/main" id="{C76F9738-8D8A-A674-7269-E1BCF61EF100}"/>
              </a:ext>
            </a:extLst>
          </p:cNvPr>
          <p:cNvSpPr txBox="1">
            <a:spLocks/>
          </p:cNvSpPr>
          <p:nvPr/>
        </p:nvSpPr>
        <p:spPr>
          <a:xfrm>
            <a:off x="468000" y="449978"/>
            <a:ext cx="792000" cy="360000"/>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Part 2</a:t>
            </a:r>
          </a:p>
        </p:txBody>
      </p:sp>
      <p:pic>
        <p:nvPicPr>
          <p:cNvPr id="3" name="Picture 2">
            <a:extLst>
              <a:ext uri="{FF2B5EF4-FFF2-40B4-BE49-F238E27FC236}">
                <a16:creationId xmlns:a16="http://schemas.microsoft.com/office/drawing/2014/main" id="{2754CE87-9A9A-6AF5-89FC-BACEC43C91C0}"/>
              </a:ext>
            </a:extLst>
          </p:cNvPr>
          <p:cNvPicPr>
            <a:picLocks noChangeAspect="1"/>
          </p:cNvPicPr>
          <p:nvPr/>
        </p:nvPicPr>
        <p:blipFill>
          <a:blip r:embed="rId3">
            <a:extLst>
              <a:ext uri="{28A0092B-C50C-407E-A947-70E740481C1C}">
                <a14:useLocalDpi xmlns:a14="http://schemas.microsoft.com/office/drawing/2010/main" val="0"/>
              </a:ext>
            </a:extLst>
          </a:blip>
          <a:stretch/>
        </p:blipFill>
        <p:spPr>
          <a:xfrm>
            <a:off x="4633350" y="63500"/>
            <a:ext cx="6972300" cy="6197600"/>
          </a:xfrm>
          <a:prstGeom prst="roundRect">
            <a:avLst>
              <a:gd name="adj" fmla="val 3642"/>
            </a:avLst>
          </a:prstGeom>
        </p:spPr>
      </p:pic>
      <p:sp>
        <p:nvSpPr>
          <p:cNvPr id="4" name="Content Placeholder 2">
            <a:extLst>
              <a:ext uri="{FF2B5EF4-FFF2-40B4-BE49-F238E27FC236}">
                <a16:creationId xmlns:a16="http://schemas.microsoft.com/office/drawing/2014/main" id="{31DE30E6-DD64-3D7C-60AE-1B6AC26E71CD}"/>
              </a:ext>
            </a:extLst>
          </p:cNvPr>
          <p:cNvSpPr txBox="1">
            <a:spLocks/>
          </p:cNvSpPr>
          <p:nvPr/>
        </p:nvSpPr>
        <p:spPr>
          <a:xfrm>
            <a:off x="468001" y="2417144"/>
            <a:ext cx="4419685" cy="152348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t>Recap: </a:t>
            </a:r>
            <a:r>
              <a:rPr lang="en-GB" sz="2400" dirty="0"/>
              <a:t>What are the possible risks of realistic images generated by artificial intelligence tools?</a:t>
            </a:r>
          </a:p>
        </p:txBody>
      </p:sp>
    </p:spTree>
    <p:extLst>
      <p:ext uri="{BB962C8B-B14F-4D97-AF65-F5344CB8AC3E}">
        <p14:creationId xmlns:p14="http://schemas.microsoft.com/office/powerpoint/2010/main" val="4155820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7999" y="1043999"/>
            <a:ext cx="4506771"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Fact-checking AI</a:t>
            </a:r>
          </a:p>
        </p:txBody>
      </p:sp>
      <p:sp>
        <p:nvSpPr>
          <p:cNvPr id="15" name="Content Placeholder 2">
            <a:extLst>
              <a:ext uri="{FF2B5EF4-FFF2-40B4-BE49-F238E27FC236}">
                <a16:creationId xmlns:a16="http://schemas.microsoft.com/office/drawing/2014/main" id="{E16735E3-FE63-F1F1-07EA-50CC34E97D63}"/>
              </a:ext>
            </a:extLst>
          </p:cNvPr>
          <p:cNvSpPr txBox="1">
            <a:spLocks/>
          </p:cNvSpPr>
          <p:nvPr/>
        </p:nvSpPr>
        <p:spPr>
          <a:xfrm>
            <a:off x="468000" y="2459187"/>
            <a:ext cx="4202883" cy="2580899"/>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cs typeface="Arial" panose="020B0604020202020204" pitchFamily="34" charset="0"/>
              </a:rPr>
              <a:t>How to fact-check an image:</a:t>
            </a:r>
          </a:p>
          <a:p>
            <a:pPr marL="288000" indent="-288000">
              <a:buClr>
                <a:srgbClr val="6633FF"/>
              </a:buClr>
              <a:buAutoNum type="arabicPeriod"/>
            </a:pPr>
            <a:r>
              <a:rPr lang="en-GB" sz="2400" dirty="0">
                <a:cs typeface="Arial" panose="020B0604020202020204" pitchFamily="34" charset="0"/>
              </a:rPr>
              <a:t>Examine the picture</a:t>
            </a:r>
          </a:p>
          <a:p>
            <a:pPr marL="288000" indent="-288000">
              <a:buClr>
                <a:srgbClr val="6633FF"/>
              </a:buClr>
              <a:buAutoNum type="arabicPeriod"/>
            </a:pPr>
            <a:r>
              <a:rPr lang="en-GB" sz="2400" dirty="0">
                <a:cs typeface="Arial" panose="020B0604020202020204" pitchFamily="34" charset="0"/>
              </a:rPr>
              <a:t>Search the headline</a:t>
            </a:r>
          </a:p>
          <a:p>
            <a:pPr marL="288000" indent="-288000">
              <a:buClr>
                <a:srgbClr val="6633FF"/>
              </a:buClr>
              <a:buAutoNum type="arabicPeriod"/>
            </a:pPr>
            <a:r>
              <a:rPr lang="en-GB" sz="2400" dirty="0">
                <a:cs typeface="Arial" panose="020B0604020202020204" pitchFamily="34" charset="0"/>
              </a:rPr>
              <a:t>Search by image</a:t>
            </a:r>
          </a:p>
          <a:p>
            <a:endParaRPr lang="en-GB" sz="2000" dirty="0"/>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Tree>
    <p:extLst>
      <p:ext uri="{BB962C8B-B14F-4D97-AF65-F5344CB8AC3E}">
        <p14:creationId xmlns:p14="http://schemas.microsoft.com/office/powerpoint/2010/main" val="2778390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3999"/>
            <a:ext cx="3897172"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68000" indent="-468000">
              <a:buClr>
                <a:srgbClr val="6633FF"/>
              </a:buClr>
              <a:buFont typeface="+mj-lt"/>
              <a:buAutoNum type="arabicPeriod"/>
            </a:pPr>
            <a:r>
              <a:rPr lang="en-US" b="1" dirty="0">
                <a:latin typeface="Arial" panose="020B0604020202020204" pitchFamily="34" charset="0"/>
                <a:cs typeface="Arial" panose="020B0604020202020204" pitchFamily="34" charset="0"/>
              </a:rPr>
              <a:t>Examine the picture</a:t>
            </a:r>
          </a:p>
        </p:txBody>
      </p:sp>
      <p:sp>
        <p:nvSpPr>
          <p:cNvPr id="15" name="Content Placeholder 2">
            <a:extLst>
              <a:ext uri="{FF2B5EF4-FFF2-40B4-BE49-F238E27FC236}">
                <a16:creationId xmlns:a16="http://schemas.microsoft.com/office/drawing/2014/main" id="{E16735E3-FE63-F1F1-07EA-50CC34E97D63}"/>
              </a:ext>
            </a:extLst>
          </p:cNvPr>
          <p:cNvSpPr txBox="1">
            <a:spLocks/>
          </p:cNvSpPr>
          <p:nvPr/>
        </p:nvSpPr>
        <p:spPr>
          <a:xfrm>
            <a:off x="468000" y="2459187"/>
            <a:ext cx="4202883" cy="2580899"/>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cs typeface="Arial" panose="020B0604020202020204" pitchFamily="34" charset="0"/>
              </a:rPr>
              <a:t>What clues suggest this image could be fake?</a:t>
            </a:r>
          </a:p>
          <a:p>
            <a:pPr marL="0" indent="0">
              <a:buNone/>
            </a:pPr>
            <a:r>
              <a:rPr lang="en-GB" sz="2400" dirty="0">
                <a:cs typeface="Arial" panose="020B0604020202020204" pitchFamily="34" charset="0"/>
              </a:rPr>
              <a:t>Think about things in the image and the scenario itself.</a:t>
            </a:r>
          </a:p>
          <a:p>
            <a:endParaRPr lang="en-GB" sz="2000" dirty="0"/>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Tree>
    <p:extLst>
      <p:ext uri="{BB962C8B-B14F-4D97-AF65-F5344CB8AC3E}">
        <p14:creationId xmlns:p14="http://schemas.microsoft.com/office/powerpoint/2010/main" val="1901624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3999"/>
            <a:ext cx="3897172"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68000" indent="-468000">
              <a:buClr>
                <a:srgbClr val="6633FF"/>
              </a:buClr>
              <a:buFont typeface="+mj-lt"/>
              <a:buAutoNum type="arabicPeriod"/>
            </a:pPr>
            <a:r>
              <a:rPr lang="en-US" b="1" dirty="0">
                <a:latin typeface="Arial" panose="020B0604020202020204" pitchFamily="34" charset="0"/>
                <a:cs typeface="Arial" panose="020B0604020202020204" pitchFamily="34" charset="0"/>
              </a:rPr>
              <a:t>Examine the picture</a:t>
            </a:r>
          </a:p>
        </p:txBody>
      </p:sp>
      <p:sp>
        <p:nvSpPr>
          <p:cNvPr id="15" name="Content Placeholder 2">
            <a:extLst>
              <a:ext uri="{FF2B5EF4-FFF2-40B4-BE49-F238E27FC236}">
                <a16:creationId xmlns:a16="http://schemas.microsoft.com/office/drawing/2014/main" id="{E16735E3-FE63-F1F1-07EA-50CC34E97D63}"/>
              </a:ext>
            </a:extLst>
          </p:cNvPr>
          <p:cNvSpPr txBox="1">
            <a:spLocks/>
          </p:cNvSpPr>
          <p:nvPr/>
        </p:nvSpPr>
        <p:spPr>
          <a:xfrm>
            <a:off x="468000" y="2459187"/>
            <a:ext cx="4408800" cy="329105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cs typeface="Arial" panose="020B0604020202020204" pitchFamily="34" charset="0"/>
              </a:rPr>
              <a:t>What clues suggest this image could be fake?</a:t>
            </a:r>
          </a:p>
          <a:p>
            <a:pPr marL="230400" indent="-230400">
              <a:buClr>
                <a:srgbClr val="6633FF"/>
              </a:buClr>
              <a:buFont typeface="Arial" panose="020B0604020202020204" pitchFamily="34" charset="0"/>
              <a:buChar char="•"/>
            </a:pPr>
            <a:r>
              <a:rPr lang="en-GB" sz="2400" dirty="0">
                <a:cs typeface="Arial" panose="020B0604020202020204" pitchFamily="34" charset="0"/>
              </a:rPr>
              <a:t>Very dark lighting for a kitchen</a:t>
            </a:r>
          </a:p>
          <a:p>
            <a:pPr marL="230400" indent="-230400">
              <a:buClr>
                <a:srgbClr val="6633FF"/>
              </a:buClr>
              <a:buFont typeface="Arial" panose="020B0604020202020204" pitchFamily="34" charset="0"/>
              <a:buChar char="•"/>
            </a:pPr>
            <a:r>
              <a:rPr lang="en-GB" sz="2400" dirty="0">
                <a:cs typeface="Arial" panose="020B0604020202020204" pitchFamily="34" charset="0"/>
              </a:rPr>
              <a:t>Eyes seem strange</a:t>
            </a:r>
          </a:p>
          <a:p>
            <a:pPr marL="230400" indent="-230400">
              <a:buClr>
                <a:srgbClr val="6633FF"/>
              </a:buClr>
              <a:buFont typeface="Arial" panose="020B0604020202020204" pitchFamily="34" charset="0"/>
              <a:buChar char="•"/>
            </a:pPr>
            <a:r>
              <a:rPr lang="en-GB" sz="2400" dirty="0">
                <a:cs typeface="Arial" panose="020B0604020202020204" pitchFamily="34" charset="0"/>
              </a:rPr>
              <a:t>Very little expression on her face</a:t>
            </a:r>
          </a:p>
          <a:p>
            <a:pPr marL="230400" indent="-230400">
              <a:buClr>
                <a:srgbClr val="6633FF"/>
              </a:buClr>
              <a:buFont typeface="Arial" panose="020B0604020202020204" pitchFamily="34" charset="0"/>
              <a:buChar char="•"/>
            </a:pPr>
            <a:r>
              <a:rPr lang="en-GB" sz="2400" dirty="0">
                <a:cs typeface="Arial" panose="020B0604020202020204" pitchFamily="34" charset="0"/>
              </a:rPr>
              <a:t>She’s holding a strange tool</a:t>
            </a:r>
          </a:p>
          <a:p>
            <a:pPr marL="230400" indent="-230400">
              <a:buClr>
                <a:srgbClr val="6633FF"/>
              </a:buClr>
              <a:buFont typeface="Arial" panose="020B0604020202020204" pitchFamily="34" charset="0"/>
              <a:buChar char="•"/>
            </a:pPr>
            <a:r>
              <a:rPr lang="en-GB" sz="2400" dirty="0">
                <a:cs typeface="Arial" panose="020B0604020202020204" pitchFamily="34" charset="0"/>
              </a:rPr>
              <a:t>She’s probably too busy to work in a pizza shop</a:t>
            </a:r>
          </a:p>
          <a:p>
            <a:endParaRPr lang="en-GB" sz="2000" dirty="0"/>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Tree>
    <p:extLst>
      <p:ext uri="{BB962C8B-B14F-4D97-AF65-F5344CB8AC3E}">
        <p14:creationId xmlns:p14="http://schemas.microsoft.com/office/powerpoint/2010/main" val="377688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
        <p:nvSpPr>
          <p:cNvPr id="3" name="Title 1">
            <a:extLst>
              <a:ext uri="{FF2B5EF4-FFF2-40B4-BE49-F238E27FC236}">
                <a16:creationId xmlns:a16="http://schemas.microsoft.com/office/drawing/2014/main" id="{3CC61813-35E3-8ACC-AE53-0D027CD36114}"/>
              </a:ext>
            </a:extLst>
          </p:cNvPr>
          <p:cNvSpPr txBox="1">
            <a:spLocks/>
          </p:cNvSpPr>
          <p:nvPr/>
        </p:nvSpPr>
        <p:spPr>
          <a:xfrm>
            <a:off x="468000" y="1043999"/>
            <a:ext cx="3897172"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68000" indent="-468000">
              <a:buClr>
                <a:srgbClr val="6633FF"/>
              </a:buClr>
              <a:buFont typeface="+mj-lt"/>
              <a:buAutoNum type="arabicPeriod" startAt="2"/>
            </a:pPr>
            <a:r>
              <a:rPr lang="en-US" b="1" dirty="0">
                <a:latin typeface="Arial" panose="020B0604020202020204" pitchFamily="34" charset="0"/>
                <a:cs typeface="Arial" panose="020B0604020202020204" pitchFamily="34" charset="0"/>
              </a:rPr>
              <a:t>Search the headline</a:t>
            </a:r>
          </a:p>
        </p:txBody>
      </p:sp>
      <p:sp>
        <p:nvSpPr>
          <p:cNvPr id="5" name="Content Placeholder 2">
            <a:extLst>
              <a:ext uri="{FF2B5EF4-FFF2-40B4-BE49-F238E27FC236}">
                <a16:creationId xmlns:a16="http://schemas.microsoft.com/office/drawing/2014/main" id="{B6BCCA95-7072-FF4B-24D0-79ECB2186BCB}"/>
              </a:ext>
            </a:extLst>
          </p:cNvPr>
          <p:cNvSpPr txBox="1">
            <a:spLocks/>
          </p:cNvSpPr>
          <p:nvPr/>
        </p:nvSpPr>
        <p:spPr>
          <a:xfrm>
            <a:off x="468000" y="2459187"/>
            <a:ext cx="4408800" cy="329105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cs typeface="Arial" panose="020B0604020202020204" pitchFamily="34" charset="0"/>
              </a:rPr>
              <a:t>Are there any sources that match the headline?</a:t>
            </a:r>
          </a:p>
          <a:p>
            <a:pPr marL="0" indent="0">
              <a:buNone/>
            </a:pPr>
            <a:r>
              <a:rPr lang="en-GB" sz="2400" dirty="0">
                <a:cs typeface="Arial" panose="020B0604020202020204" pitchFamily="34" charset="0"/>
              </a:rPr>
              <a:t>Let’s check!</a:t>
            </a:r>
          </a:p>
          <a:p>
            <a:pPr marL="0" indent="0">
              <a:buNone/>
            </a:pPr>
            <a:endParaRPr lang="en-GB" sz="2000" dirty="0"/>
          </a:p>
        </p:txBody>
      </p:sp>
    </p:spTree>
    <p:extLst>
      <p:ext uri="{BB962C8B-B14F-4D97-AF65-F5344CB8AC3E}">
        <p14:creationId xmlns:p14="http://schemas.microsoft.com/office/powerpoint/2010/main" val="1452719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
        <p:nvSpPr>
          <p:cNvPr id="3" name="Title 1">
            <a:extLst>
              <a:ext uri="{FF2B5EF4-FFF2-40B4-BE49-F238E27FC236}">
                <a16:creationId xmlns:a16="http://schemas.microsoft.com/office/drawing/2014/main" id="{3CC61813-35E3-8ACC-AE53-0D027CD36114}"/>
              </a:ext>
            </a:extLst>
          </p:cNvPr>
          <p:cNvSpPr txBox="1">
            <a:spLocks/>
          </p:cNvSpPr>
          <p:nvPr/>
        </p:nvSpPr>
        <p:spPr>
          <a:xfrm>
            <a:off x="468000" y="1043999"/>
            <a:ext cx="3897172"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68000" indent="-468000">
              <a:buClr>
                <a:srgbClr val="6633FF"/>
              </a:buClr>
              <a:buFont typeface="+mj-lt"/>
              <a:buAutoNum type="arabicPeriod" startAt="3"/>
            </a:pPr>
            <a:r>
              <a:rPr lang="en-US" b="1" dirty="0">
                <a:latin typeface="+mn-lt"/>
                <a:cs typeface="Arial" panose="020B0604020202020204" pitchFamily="34" charset="0"/>
              </a:rPr>
              <a:t>Search by image</a:t>
            </a:r>
          </a:p>
        </p:txBody>
      </p:sp>
      <p:sp>
        <p:nvSpPr>
          <p:cNvPr id="5" name="Content Placeholder 2">
            <a:extLst>
              <a:ext uri="{FF2B5EF4-FFF2-40B4-BE49-F238E27FC236}">
                <a16:creationId xmlns:a16="http://schemas.microsoft.com/office/drawing/2014/main" id="{B6BCCA95-7072-FF4B-24D0-79ECB2186BCB}"/>
              </a:ext>
            </a:extLst>
          </p:cNvPr>
          <p:cNvSpPr txBox="1">
            <a:spLocks/>
          </p:cNvSpPr>
          <p:nvPr/>
        </p:nvSpPr>
        <p:spPr>
          <a:xfrm>
            <a:off x="468000" y="2459187"/>
            <a:ext cx="4408800" cy="329105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cs typeface="Arial" panose="020B0604020202020204" pitchFamily="34" charset="0"/>
              </a:rPr>
              <a:t>Where does the image come from?</a:t>
            </a:r>
          </a:p>
          <a:p>
            <a:pPr marL="0" indent="0">
              <a:buNone/>
            </a:pPr>
            <a:r>
              <a:rPr lang="en-GB" sz="2400" dirty="0">
                <a:cs typeface="Arial" panose="020B0604020202020204" pitchFamily="34" charset="0"/>
              </a:rPr>
              <a:t>Let’s check!</a:t>
            </a:r>
          </a:p>
          <a:p>
            <a:pPr marL="0" indent="0">
              <a:buNone/>
            </a:pPr>
            <a:endParaRPr lang="en-GB" sz="2000" dirty="0"/>
          </a:p>
        </p:txBody>
      </p:sp>
    </p:spTree>
    <p:extLst>
      <p:ext uri="{BB962C8B-B14F-4D97-AF65-F5344CB8AC3E}">
        <p14:creationId xmlns:p14="http://schemas.microsoft.com/office/powerpoint/2010/main" val="18731978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3</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7999" y="1043999"/>
            <a:ext cx="4506771" cy="128554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Fact-checking AI</a:t>
            </a:r>
          </a:p>
        </p:txBody>
      </p:sp>
      <p:sp>
        <p:nvSpPr>
          <p:cNvPr id="15" name="Content Placeholder 2">
            <a:extLst>
              <a:ext uri="{FF2B5EF4-FFF2-40B4-BE49-F238E27FC236}">
                <a16:creationId xmlns:a16="http://schemas.microsoft.com/office/drawing/2014/main" id="{E16735E3-FE63-F1F1-07EA-50CC34E97D63}"/>
              </a:ext>
            </a:extLst>
          </p:cNvPr>
          <p:cNvSpPr txBox="1">
            <a:spLocks/>
          </p:cNvSpPr>
          <p:nvPr/>
        </p:nvSpPr>
        <p:spPr>
          <a:xfrm>
            <a:off x="468000" y="2459187"/>
            <a:ext cx="4202883" cy="329105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solidFill>
                  <a:srgbClr val="6633FF"/>
                </a:solidFill>
                <a:cs typeface="Arial" panose="020B0604020202020204" pitchFamily="34" charset="0"/>
              </a:rPr>
              <a:t>Conclusion:</a:t>
            </a:r>
          </a:p>
          <a:p>
            <a:pPr marL="0" indent="0">
              <a:buNone/>
            </a:pPr>
            <a:r>
              <a:rPr lang="en-GB" sz="2400" dirty="0">
                <a:cs typeface="Arial" panose="020B0604020202020204" pitchFamily="34" charset="0"/>
              </a:rPr>
              <a:t>This image is AI-generated. The scenario is unlikely, and the image does not look realistic. It comes from an article titled ‘AI Photos of Celebrities with Normal Jobs’ from the website BuzzFeed, which confirms this is an AI-generated photo.</a:t>
            </a:r>
          </a:p>
          <a:p>
            <a:endParaRPr lang="en-GB" sz="2000" dirty="0"/>
          </a:p>
        </p:txBody>
      </p:sp>
      <p:pic>
        <p:nvPicPr>
          <p:cNvPr id="7" name="Picture 6">
            <a:extLst>
              <a:ext uri="{FF2B5EF4-FFF2-40B4-BE49-F238E27FC236}">
                <a16:creationId xmlns:a16="http://schemas.microsoft.com/office/drawing/2014/main" id="{66555A44-0CF6-A6B4-67B1-3F94DEFA55C5}"/>
              </a:ext>
            </a:extLst>
          </p:cNvPr>
          <p:cNvPicPr preferRelativeResize="0">
            <a:picLocks noChangeAspect="1"/>
          </p:cNvPicPr>
          <p:nvPr/>
        </p:nvPicPr>
        <p:blipFill rotWithShape="1">
          <a:blip r:embed="rId2">
            <a:extLst>
              <a:ext uri="{28A0092B-C50C-407E-A947-70E740481C1C}">
                <a14:useLocalDpi xmlns:a14="http://schemas.microsoft.com/office/drawing/2010/main" val="0"/>
              </a:ext>
            </a:extLst>
          </a:blip>
          <a:srcRect t="18428" b="10026"/>
          <a:stretch/>
        </p:blipFill>
        <p:spPr>
          <a:xfrm>
            <a:off x="5214256" y="450000"/>
            <a:ext cx="6539829" cy="4680000"/>
          </a:xfrm>
          <a:prstGeom prst="roundRect">
            <a:avLst>
              <a:gd name="adj" fmla="val 3642"/>
            </a:avLst>
          </a:prstGeom>
        </p:spPr>
      </p:pic>
      <p:sp>
        <p:nvSpPr>
          <p:cNvPr id="9" name="TextBox 8">
            <a:extLst>
              <a:ext uri="{FF2B5EF4-FFF2-40B4-BE49-F238E27FC236}">
                <a16:creationId xmlns:a16="http://schemas.microsoft.com/office/drawing/2014/main" id="{DB6088BF-29D9-43EB-62F6-3E61D021CA45}"/>
              </a:ext>
            </a:extLst>
          </p:cNvPr>
          <p:cNvSpPr txBox="1"/>
          <p:nvPr/>
        </p:nvSpPr>
        <p:spPr>
          <a:xfrm>
            <a:off x="5214256" y="5257800"/>
            <a:ext cx="5715001" cy="492443"/>
          </a:xfrm>
          <a:prstGeom prst="rect">
            <a:avLst/>
          </a:prstGeom>
          <a:noFill/>
        </p:spPr>
        <p:txBody>
          <a:bodyPr wrap="square" lIns="0" tIns="0" rIns="0" bIns="0" rtlCol="0">
            <a:spAutoFit/>
          </a:bodyPr>
          <a:lstStyle/>
          <a:p>
            <a:r>
              <a:rPr lang="en-GB" sz="1800" b="1" dirty="0">
                <a:latin typeface="+mn-lt"/>
              </a:rPr>
              <a:t>Superstar Taylor Swift volunteers at hometown pizza shop</a:t>
            </a:r>
          </a:p>
          <a:p>
            <a:endParaRPr lang="en-US" sz="1400" dirty="0"/>
          </a:p>
        </p:txBody>
      </p:sp>
    </p:spTree>
    <p:extLst>
      <p:ext uri="{BB962C8B-B14F-4D97-AF65-F5344CB8AC3E}">
        <p14:creationId xmlns:p14="http://schemas.microsoft.com/office/powerpoint/2010/main" val="147866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7">
            <a:extLst>
              <a:ext uri="{FF2B5EF4-FFF2-40B4-BE49-F238E27FC236}">
                <a16:creationId xmlns:a16="http://schemas.microsoft.com/office/drawing/2014/main" id="{F04A34D0-D919-F74D-B302-D061C031F9F9}"/>
              </a:ext>
            </a:extLst>
          </p:cNvPr>
          <p:cNvSpPr/>
          <p:nvPr/>
        </p:nvSpPr>
        <p:spPr>
          <a:xfrm>
            <a:off x="8012057" y="3877239"/>
            <a:ext cx="3339193" cy="1511160"/>
          </a:xfrm>
          <a:prstGeom prst="roundRect">
            <a:avLst>
              <a:gd name="adj" fmla="val 4968"/>
            </a:avLst>
          </a:prstGeom>
          <a:solidFill>
            <a:srgbClr val="70599B">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p>
        </p:txBody>
      </p:sp>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4</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7999" y="1044000"/>
            <a:ext cx="6749230" cy="610630"/>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Applying knowledge</a:t>
            </a:r>
          </a:p>
        </p:txBody>
      </p:sp>
      <p:sp>
        <p:nvSpPr>
          <p:cNvPr id="5" name="Content Placeholder 2">
            <a:extLst>
              <a:ext uri="{FF2B5EF4-FFF2-40B4-BE49-F238E27FC236}">
                <a16:creationId xmlns:a16="http://schemas.microsoft.com/office/drawing/2014/main" id="{B8AC9C82-8713-DEF2-77AD-C85EDC0A532B}"/>
              </a:ext>
            </a:extLst>
          </p:cNvPr>
          <p:cNvSpPr txBox="1">
            <a:spLocks/>
          </p:cNvSpPr>
          <p:nvPr/>
        </p:nvSpPr>
        <p:spPr>
          <a:xfrm>
            <a:off x="468000" y="2459187"/>
            <a:ext cx="6237600" cy="3291056"/>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8000" indent="-288000">
              <a:buClr>
                <a:srgbClr val="6633FF"/>
              </a:buClr>
              <a:buFont typeface="+mj-lt"/>
              <a:buAutoNum type="arabicPeriod"/>
            </a:pPr>
            <a:r>
              <a:rPr lang="en-GB" sz="2400" dirty="0"/>
              <a:t>In groups, you will receive a handout with an image and headline.</a:t>
            </a:r>
          </a:p>
          <a:p>
            <a:pPr marL="288000" indent="-288000">
              <a:buClr>
                <a:srgbClr val="6633FF"/>
              </a:buClr>
              <a:buFont typeface="+mj-lt"/>
              <a:buAutoNum type="arabicPeriod"/>
            </a:pPr>
            <a:r>
              <a:rPr lang="en-GB" sz="2400" dirty="0"/>
              <a:t>Using the 3 steps we did together, you must fact-check the image. Is it real or AI?</a:t>
            </a:r>
          </a:p>
          <a:p>
            <a:pPr marL="288000" indent="-288000">
              <a:buClr>
                <a:srgbClr val="6633FF"/>
              </a:buClr>
              <a:buFont typeface="+mj-lt"/>
              <a:buAutoNum type="arabicPeriod"/>
            </a:pPr>
            <a:r>
              <a:rPr lang="en-GB" sz="2400" dirty="0"/>
              <a:t>Fill out the handout with your answers.</a:t>
            </a:r>
          </a:p>
          <a:p>
            <a:pPr marL="288000" indent="-288000">
              <a:buClr>
                <a:srgbClr val="6633FF"/>
              </a:buClr>
              <a:buFont typeface="+mj-lt"/>
              <a:buAutoNum type="arabicPeriod"/>
            </a:pPr>
            <a:r>
              <a:rPr lang="en-GB" sz="2400" dirty="0"/>
              <a:t>Write out a conclusion that’s 2 or 3 sentences long that explains how you know the image is real or AI-generated.</a:t>
            </a:r>
          </a:p>
        </p:txBody>
      </p:sp>
      <p:sp>
        <p:nvSpPr>
          <p:cNvPr id="6" name="TextBox 5">
            <a:extLst>
              <a:ext uri="{FF2B5EF4-FFF2-40B4-BE49-F238E27FC236}">
                <a16:creationId xmlns:a16="http://schemas.microsoft.com/office/drawing/2014/main" id="{20F27A8C-267B-AD44-878A-4E4D25A5E24C}"/>
              </a:ext>
            </a:extLst>
          </p:cNvPr>
          <p:cNvSpPr txBox="1"/>
          <p:nvPr/>
        </p:nvSpPr>
        <p:spPr>
          <a:xfrm>
            <a:off x="8139772" y="3951227"/>
            <a:ext cx="3225714" cy="1323439"/>
          </a:xfrm>
          <a:prstGeom prst="rect">
            <a:avLst/>
          </a:prstGeom>
          <a:noFill/>
        </p:spPr>
        <p:txBody>
          <a:bodyPr wrap="square">
            <a:spAutoFit/>
          </a:bodyPr>
          <a:lstStyle/>
          <a:p>
            <a:pPr algn="l" rtl="0" fontAlgn="base"/>
            <a:r>
              <a:rPr lang="en-GB" sz="2000" b="1" i="0" u="none" strike="noStrike" dirty="0">
                <a:solidFill>
                  <a:srgbClr val="000000"/>
                </a:solidFill>
                <a:effectLst/>
              </a:rPr>
              <a:t>How to fact-check an image:</a:t>
            </a:r>
            <a:r>
              <a:rPr lang="en-US" sz="2000" b="0" i="0" u="none" strike="noStrike" dirty="0">
                <a:solidFill>
                  <a:srgbClr val="000000"/>
                </a:solidFill>
                <a:effectLst/>
              </a:rPr>
              <a:t>​</a:t>
            </a:r>
          </a:p>
          <a:p>
            <a:pPr algn="l" rtl="0" fontAlgn="base">
              <a:buClr>
                <a:srgbClr val="6633FF"/>
              </a:buClr>
              <a:buFont typeface="+mj-lt"/>
              <a:buAutoNum type="arabicPeriod"/>
            </a:pPr>
            <a:r>
              <a:rPr lang="en-GB" sz="2000" b="0" i="0" u="none" strike="noStrike" dirty="0">
                <a:solidFill>
                  <a:srgbClr val="000000"/>
                </a:solidFill>
                <a:effectLst/>
              </a:rPr>
              <a:t> Examine the picture</a:t>
            </a:r>
            <a:r>
              <a:rPr lang="en-US" sz="2000" b="0" i="0" u="none" strike="noStrike" dirty="0">
                <a:solidFill>
                  <a:srgbClr val="000000"/>
                </a:solidFill>
                <a:effectLst/>
              </a:rPr>
              <a:t>​</a:t>
            </a:r>
          </a:p>
          <a:p>
            <a:pPr algn="l" rtl="0" fontAlgn="base">
              <a:buClr>
                <a:srgbClr val="6633FF"/>
              </a:buClr>
              <a:buFont typeface="+mj-lt"/>
              <a:buAutoNum type="arabicPeriod"/>
            </a:pPr>
            <a:r>
              <a:rPr lang="en-GB" sz="2000" b="0" i="0" u="none" strike="noStrike" dirty="0">
                <a:solidFill>
                  <a:srgbClr val="000000"/>
                </a:solidFill>
                <a:effectLst/>
              </a:rPr>
              <a:t> Search the headline</a:t>
            </a:r>
            <a:r>
              <a:rPr lang="en-US" sz="2000" b="0" i="0" u="none" strike="noStrike" dirty="0">
                <a:solidFill>
                  <a:srgbClr val="000000"/>
                </a:solidFill>
                <a:effectLst/>
              </a:rPr>
              <a:t>​</a:t>
            </a:r>
          </a:p>
          <a:p>
            <a:pPr algn="l" rtl="0" fontAlgn="base">
              <a:buClr>
                <a:srgbClr val="6633FF"/>
              </a:buClr>
              <a:buFont typeface="+mj-lt"/>
              <a:buAutoNum type="arabicPeriod"/>
            </a:pPr>
            <a:r>
              <a:rPr lang="en-GB" sz="2000" b="0" i="0" u="none" strike="noStrike" dirty="0">
                <a:solidFill>
                  <a:srgbClr val="000000"/>
                </a:solidFill>
                <a:effectLst/>
              </a:rPr>
              <a:t> Search by image</a:t>
            </a:r>
            <a:r>
              <a:rPr lang="en-US" sz="2000" b="0" i="0" u="none" strike="noStrike" dirty="0">
                <a:solidFill>
                  <a:srgbClr val="000000"/>
                </a:solidFill>
                <a:effectLst/>
              </a:rPr>
              <a:t>​</a:t>
            </a:r>
          </a:p>
        </p:txBody>
      </p:sp>
      <p:pic>
        <p:nvPicPr>
          <p:cNvPr id="8" name="Picture 7">
            <a:extLst>
              <a:ext uri="{FF2B5EF4-FFF2-40B4-BE49-F238E27FC236}">
                <a16:creationId xmlns:a16="http://schemas.microsoft.com/office/drawing/2014/main" id="{0BDEEE45-DE3D-CD4E-98E3-8DD15B020A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05950">
            <a:off x="9659216" y="1398455"/>
            <a:ext cx="1594890" cy="2256971"/>
          </a:xfrm>
          <a:prstGeom prst="rect">
            <a:avLst/>
          </a:prstGeom>
          <a:effectLst>
            <a:outerShdw blurRad="91522" dist="63500" dir="2700000" algn="tl" rotWithShape="0">
              <a:prstClr val="black">
                <a:alpha val="40000"/>
              </a:prstClr>
            </a:outerShdw>
          </a:effectLst>
        </p:spPr>
      </p:pic>
      <p:pic>
        <p:nvPicPr>
          <p:cNvPr id="12" name="Picture 11">
            <a:extLst>
              <a:ext uri="{FF2B5EF4-FFF2-40B4-BE49-F238E27FC236}">
                <a16:creationId xmlns:a16="http://schemas.microsoft.com/office/drawing/2014/main" id="{0368F052-3C2A-AB42-9B0F-D3F0930C7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82946">
            <a:off x="7969081" y="1418328"/>
            <a:ext cx="1594890" cy="2256971"/>
          </a:xfrm>
          <a:prstGeom prst="rect">
            <a:avLst/>
          </a:prstGeom>
          <a:effectLst>
            <a:outerShdw blurRad="91522" dist="63500" dir="2700000" algn="tl" rotWithShape="0">
              <a:prstClr val="black">
                <a:alpha val="40000"/>
              </a:prstClr>
            </a:outerShdw>
          </a:effectLst>
        </p:spPr>
      </p:pic>
    </p:spTree>
    <p:extLst>
      <p:ext uri="{BB962C8B-B14F-4D97-AF65-F5344CB8AC3E}">
        <p14:creationId xmlns:p14="http://schemas.microsoft.com/office/powerpoint/2010/main" val="771322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E483096-B174-D84F-8888-CC21123DB459}"/>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sp>
        <p:nvSpPr>
          <p:cNvPr id="2" name="Title 1">
            <a:extLst>
              <a:ext uri="{FF2B5EF4-FFF2-40B4-BE49-F238E27FC236}">
                <a16:creationId xmlns:a16="http://schemas.microsoft.com/office/drawing/2014/main" id="{181874A9-D4B4-D230-239E-9C84765FEA6F}"/>
              </a:ext>
            </a:extLst>
          </p:cNvPr>
          <p:cNvSpPr txBox="1">
            <a:spLocks/>
          </p:cNvSpPr>
          <p:nvPr/>
        </p:nvSpPr>
        <p:spPr>
          <a:xfrm>
            <a:off x="468000" y="1044000"/>
            <a:ext cx="7914000" cy="659563"/>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6" name="Content Placeholder 2">
            <a:extLst>
              <a:ext uri="{FF2B5EF4-FFF2-40B4-BE49-F238E27FC236}">
                <a16:creationId xmlns:a16="http://schemas.microsoft.com/office/drawing/2014/main" id="{F2985EC4-6FFC-88C3-19A4-5C66320230FA}"/>
              </a:ext>
            </a:extLst>
          </p:cNvPr>
          <p:cNvSpPr txBox="1">
            <a:spLocks/>
          </p:cNvSpPr>
          <p:nvPr/>
        </p:nvSpPr>
        <p:spPr>
          <a:xfrm>
            <a:off x="468001" y="2769438"/>
            <a:ext cx="5373999" cy="16650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Look at the following images and decide if they are </a:t>
            </a:r>
            <a:r>
              <a:rPr lang="en-GB" b="1" dirty="0">
                <a:solidFill>
                  <a:srgbClr val="6633FF"/>
                </a:solidFill>
              </a:rPr>
              <a:t>real photographs </a:t>
            </a:r>
            <a:r>
              <a:rPr lang="en-GB" dirty="0"/>
              <a:t>or if they have been </a:t>
            </a:r>
            <a:r>
              <a:rPr lang="en-GB" b="1" dirty="0">
                <a:solidFill>
                  <a:srgbClr val="6633FF"/>
                </a:solidFill>
              </a:rPr>
              <a:t>generated by artificial intelligence</a:t>
            </a:r>
            <a:r>
              <a:rPr lang="en-GB" dirty="0"/>
              <a:t>.</a:t>
            </a:r>
          </a:p>
        </p:txBody>
      </p:sp>
    </p:spTree>
    <p:extLst>
      <p:ext uri="{BB962C8B-B14F-4D97-AF65-F5344CB8AC3E}">
        <p14:creationId xmlns:p14="http://schemas.microsoft.com/office/powerpoint/2010/main" val="371655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8095AED-49FD-0248-BE84-9741FA5F31A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87850" y="1764000"/>
            <a:ext cx="3352800" cy="3352800"/>
          </a:xfrm>
          <a:prstGeom prst="rect">
            <a:avLst/>
          </a:prstGeom>
        </p:spPr>
      </p:pic>
      <p:sp>
        <p:nvSpPr>
          <p:cNvPr id="2" name="Title 1">
            <a:extLst>
              <a:ext uri="{FF2B5EF4-FFF2-40B4-BE49-F238E27FC236}">
                <a16:creationId xmlns:a16="http://schemas.microsoft.com/office/drawing/2014/main" id="{ED0FFDF5-CD2C-B3A6-787B-60BF8C840873}"/>
              </a:ext>
            </a:extLst>
          </p:cNvPr>
          <p:cNvSpPr txBox="1">
            <a:spLocks/>
          </p:cNvSpPr>
          <p:nvPr/>
        </p:nvSpPr>
        <p:spPr>
          <a:xfrm>
            <a:off x="467999" y="666000"/>
            <a:ext cx="8806629" cy="7200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Plenary: </a:t>
            </a:r>
          </a:p>
          <a:p>
            <a:r>
              <a:rPr lang="en-US" b="1" dirty="0">
                <a:latin typeface="Arial" panose="020B0604020202020204" pitchFamily="34" charset="0"/>
                <a:cs typeface="Arial" panose="020B0604020202020204" pitchFamily="34" charset="0"/>
              </a:rPr>
              <a:t>AI benefits and risks</a:t>
            </a:r>
          </a:p>
        </p:txBody>
      </p:sp>
      <p:sp>
        <p:nvSpPr>
          <p:cNvPr id="3" name="Content Placeholder 2">
            <a:extLst>
              <a:ext uri="{FF2B5EF4-FFF2-40B4-BE49-F238E27FC236}">
                <a16:creationId xmlns:a16="http://schemas.microsoft.com/office/drawing/2014/main" id="{3236ED68-AAA5-A177-7707-4DE2342A7EE5}"/>
              </a:ext>
            </a:extLst>
          </p:cNvPr>
          <p:cNvSpPr txBox="1">
            <a:spLocks/>
          </p:cNvSpPr>
          <p:nvPr/>
        </p:nvSpPr>
        <p:spPr>
          <a:xfrm>
            <a:off x="468000" y="2852572"/>
            <a:ext cx="6419849" cy="4138543"/>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8000" indent="-288000">
              <a:buClr>
                <a:srgbClr val="6633FF"/>
              </a:buClr>
              <a:buFont typeface="+mj-lt"/>
              <a:buAutoNum type="arabicPeriod"/>
            </a:pPr>
            <a:r>
              <a:rPr lang="en-GB" sz="2400" dirty="0"/>
              <a:t>Write 1-3 ways AI tools can help people and society now or in the future.</a:t>
            </a:r>
          </a:p>
          <a:p>
            <a:pPr marL="288000" indent="-288000">
              <a:buClr>
                <a:srgbClr val="6633FF"/>
              </a:buClr>
              <a:buFont typeface="+mj-lt"/>
              <a:buAutoNum type="arabicPeriod"/>
            </a:pPr>
            <a:r>
              <a:rPr lang="en-GB" sz="2400" dirty="0"/>
              <a:t>Then, write 3-5 ways someone could check if images or other content online is AI-generated.</a:t>
            </a:r>
          </a:p>
        </p:txBody>
      </p:sp>
    </p:spTree>
    <p:extLst>
      <p:ext uri="{BB962C8B-B14F-4D97-AF65-F5344CB8AC3E}">
        <p14:creationId xmlns:p14="http://schemas.microsoft.com/office/powerpoint/2010/main" val="540389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descr="A group of tools on a table&#10;&#10;Description automatically generated">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838200"/>
            <a:ext cx="7772400" cy="5181600"/>
          </a:xfrm>
          <a:prstGeom prst="roundRect">
            <a:avLst>
              <a:gd name="adj" fmla="val 3642"/>
            </a:avLst>
          </a:prstGeom>
        </p:spPr>
      </p:pic>
    </p:spTree>
    <p:extLst>
      <p:ext uri="{BB962C8B-B14F-4D97-AF65-F5344CB8AC3E}">
        <p14:creationId xmlns:p14="http://schemas.microsoft.com/office/powerpoint/2010/main" val="3382063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descr="A group of tools on a table&#10;&#10;Description automatically generated">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838200"/>
            <a:ext cx="7772400" cy="5181600"/>
          </a:xfrm>
          <a:prstGeom prst="roundRect">
            <a:avLst>
              <a:gd name="adj" fmla="val 3642"/>
            </a:avLst>
          </a:prstGeom>
        </p:spPr>
      </p:pic>
      <p:pic>
        <p:nvPicPr>
          <p:cNvPr id="6" name="Picture 5">
            <a:extLst>
              <a:ext uri="{FF2B5EF4-FFF2-40B4-BE49-F238E27FC236}">
                <a16:creationId xmlns:a16="http://schemas.microsoft.com/office/drawing/2014/main" id="{3EB06AFE-4387-F242-897A-B35DCB8CF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643" y="1705429"/>
            <a:ext cx="863600" cy="863600"/>
          </a:xfrm>
          <a:prstGeom prst="rect">
            <a:avLst/>
          </a:prstGeom>
        </p:spPr>
      </p:pic>
    </p:spTree>
    <p:extLst>
      <p:ext uri="{BB962C8B-B14F-4D97-AF65-F5344CB8AC3E}">
        <p14:creationId xmlns:p14="http://schemas.microsoft.com/office/powerpoint/2010/main" val="1187367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Tree>
    <p:extLst>
      <p:ext uri="{BB962C8B-B14F-4D97-AF65-F5344CB8AC3E}">
        <p14:creationId xmlns:p14="http://schemas.microsoft.com/office/powerpoint/2010/main" val="2342657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3" name="Picture 2">
            <a:extLst>
              <a:ext uri="{FF2B5EF4-FFF2-40B4-BE49-F238E27FC236}">
                <a16:creationId xmlns:a16="http://schemas.microsoft.com/office/drawing/2014/main" id="{FC936E69-9B74-F77B-8A4F-329044E2C94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
        <p:nvSpPr>
          <p:cNvPr id="5" name="Title 1">
            <a:extLst>
              <a:ext uri="{FF2B5EF4-FFF2-40B4-BE49-F238E27FC236}">
                <a16:creationId xmlns:a16="http://schemas.microsoft.com/office/drawing/2014/main" id="{BE5413FC-A3BE-914F-A230-BC1CAFD99649}"/>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AI</a:t>
            </a:r>
          </a:p>
        </p:txBody>
      </p:sp>
      <p:grpSp>
        <p:nvGrpSpPr>
          <p:cNvPr id="2" name="Group 1">
            <a:extLst>
              <a:ext uri="{FF2B5EF4-FFF2-40B4-BE49-F238E27FC236}">
                <a16:creationId xmlns:a16="http://schemas.microsoft.com/office/drawing/2014/main" id="{92899E15-5EC6-8918-A6AE-F527A7AD9C84}"/>
              </a:ext>
            </a:extLst>
          </p:cNvPr>
          <p:cNvGrpSpPr/>
          <p:nvPr/>
        </p:nvGrpSpPr>
        <p:grpSpPr>
          <a:xfrm>
            <a:off x="331759" y="1729764"/>
            <a:ext cx="791071" cy="791071"/>
            <a:chOff x="377329" y="1777958"/>
            <a:chExt cx="791071" cy="791071"/>
          </a:xfrm>
        </p:grpSpPr>
        <p:sp>
          <p:nvSpPr>
            <p:cNvPr id="4" name="Oval 3">
              <a:extLst>
                <a:ext uri="{FF2B5EF4-FFF2-40B4-BE49-F238E27FC236}">
                  <a16:creationId xmlns:a16="http://schemas.microsoft.com/office/drawing/2014/main" id="{33030E7F-FA33-8115-19EB-B8F3382E8964}"/>
                </a:ext>
              </a:extLst>
            </p:cNvPr>
            <p:cNvSpPr/>
            <p:nvPr/>
          </p:nvSpPr>
          <p:spPr>
            <a:xfrm>
              <a:off x="468000" y="1950098"/>
              <a:ext cx="605020" cy="50385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6" name="Picture 5">
              <a:extLst>
                <a:ext uri="{FF2B5EF4-FFF2-40B4-BE49-F238E27FC236}">
                  <a16:creationId xmlns:a16="http://schemas.microsoft.com/office/drawing/2014/main" id="{F2263EA7-5E33-C842-9252-3DB73C34A3A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7329" y="1777958"/>
              <a:ext cx="791071" cy="791071"/>
            </a:xfrm>
            <a:prstGeom prst="rect">
              <a:avLst/>
            </a:prstGeom>
          </p:spPr>
        </p:pic>
      </p:grpSp>
    </p:spTree>
    <p:extLst>
      <p:ext uri="{BB962C8B-B14F-4D97-AF65-F5344CB8AC3E}">
        <p14:creationId xmlns:p14="http://schemas.microsoft.com/office/powerpoint/2010/main" val="502765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A958-2728-84B7-326D-B1ECA9001CC4}"/>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Real or AI?</a:t>
            </a:r>
          </a:p>
        </p:txBody>
      </p:sp>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9" name="Picture 8">
            <a:extLst>
              <a:ext uri="{FF2B5EF4-FFF2-40B4-BE49-F238E27FC236}">
                <a16:creationId xmlns:a16="http://schemas.microsoft.com/office/drawing/2014/main" id="{1BF5BFED-DCB6-A29F-846F-4958E153615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Tree>
    <p:extLst>
      <p:ext uri="{BB962C8B-B14F-4D97-AF65-F5344CB8AC3E}">
        <p14:creationId xmlns:p14="http://schemas.microsoft.com/office/powerpoint/2010/main" val="546731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CD7EE0C-DC50-78D2-AB30-F1DC0C1CB9BA}"/>
              </a:ext>
            </a:extLst>
          </p:cNvPr>
          <p:cNvSpPr txBox="1">
            <a:spLocks/>
          </p:cNvSpPr>
          <p:nvPr/>
        </p:nvSpPr>
        <p:spPr>
          <a:xfrm>
            <a:off x="468000" y="449978"/>
            <a:ext cx="1108911" cy="332806"/>
          </a:xfrm>
          <a:prstGeom prst="rect">
            <a:avLst/>
          </a:prstGeom>
          <a:solidFill>
            <a:srgbClr val="0077C8"/>
          </a:solidFill>
        </p:spPr>
        <p:txBody>
          <a:bodyPr vert="horz" lIns="0" tIns="0" rIns="0" bIns="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Activity 1</a:t>
            </a:r>
          </a:p>
        </p:txBody>
      </p:sp>
      <p:pic>
        <p:nvPicPr>
          <p:cNvPr id="3" name="Picture 2">
            <a:extLst>
              <a:ext uri="{FF2B5EF4-FFF2-40B4-BE49-F238E27FC236}">
                <a16:creationId xmlns:a16="http://schemas.microsoft.com/office/drawing/2014/main" id="{18299FAA-B7E5-7925-3B20-DE97B8C8C71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09800" y="838200"/>
            <a:ext cx="7772400" cy="5181600"/>
          </a:xfrm>
          <a:prstGeom prst="roundRect">
            <a:avLst>
              <a:gd name="adj" fmla="val 3642"/>
            </a:avLst>
          </a:prstGeom>
        </p:spPr>
      </p:pic>
      <p:sp>
        <p:nvSpPr>
          <p:cNvPr id="5" name="Title 1">
            <a:extLst>
              <a:ext uri="{FF2B5EF4-FFF2-40B4-BE49-F238E27FC236}">
                <a16:creationId xmlns:a16="http://schemas.microsoft.com/office/drawing/2014/main" id="{C1E46A71-CFC8-DC47-80E5-DDC305D86435}"/>
              </a:ext>
            </a:extLst>
          </p:cNvPr>
          <p:cNvSpPr txBox="1">
            <a:spLocks/>
          </p:cNvSpPr>
          <p:nvPr/>
        </p:nvSpPr>
        <p:spPr>
          <a:xfrm>
            <a:off x="468000" y="1044000"/>
            <a:ext cx="1676486" cy="1753629"/>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AI</a:t>
            </a:r>
          </a:p>
        </p:txBody>
      </p:sp>
      <p:grpSp>
        <p:nvGrpSpPr>
          <p:cNvPr id="2" name="Group 1">
            <a:extLst>
              <a:ext uri="{FF2B5EF4-FFF2-40B4-BE49-F238E27FC236}">
                <a16:creationId xmlns:a16="http://schemas.microsoft.com/office/drawing/2014/main" id="{FEDAEEF9-C521-7C25-DDCA-244B3BBFB77E}"/>
              </a:ext>
            </a:extLst>
          </p:cNvPr>
          <p:cNvGrpSpPr/>
          <p:nvPr/>
        </p:nvGrpSpPr>
        <p:grpSpPr>
          <a:xfrm>
            <a:off x="377328" y="1737593"/>
            <a:ext cx="791071" cy="791071"/>
            <a:chOff x="377329" y="1777958"/>
            <a:chExt cx="791071" cy="791071"/>
          </a:xfrm>
        </p:grpSpPr>
        <p:sp>
          <p:nvSpPr>
            <p:cNvPr id="4" name="Oval 3">
              <a:extLst>
                <a:ext uri="{FF2B5EF4-FFF2-40B4-BE49-F238E27FC236}">
                  <a16:creationId xmlns:a16="http://schemas.microsoft.com/office/drawing/2014/main" id="{5512D375-23D9-6A8D-E195-BC95913D8955}"/>
                </a:ext>
              </a:extLst>
            </p:cNvPr>
            <p:cNvSpPr/>
            <p:nvPr/>
          </p:nvSpPr>
          <p:spPr>
            <a:xfrm>
              <a:off x="468000" y="1950098"/>
              <a:ext cx="605020" cy="50385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8" name="Picture 7">
              <a:extLst>
                <a:ext uri="{FF2B5EF4-FFF2-40B4-BE49-F238E27FC236}">
                  <a16:creationId xmlns:a16="http://schemas.microsoft.com/office/drawing/2014/main" id="{B06AFC19-6F62-A36A-BCD8-F06245AE2B1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7329" y="1777958"/>
              <a:ext cx="791071" cy="791071"/>
            </a:xfrm>
            <a:prstGeom prst="rect">
              <a:avLst/>
            </a:prstGeom>
          </p:spPr>
        </p:pic>
      </p:grpSp>
    </p:spTree>
    <p:extLst>
      <p:ext uri="{BB962C8B-B14F-4D97-AF65-F5344CB8AC3E}">
        <p14:creationId xmlns:p14="http://schemas.microsoft.com/office/powerpoint/2010/main" val="34905682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5226D7B19CC04E8356726D947DA6F4" ma:contentTypeVersion="18" ma:contentTypeDescription="Create a new document." ma:contentTypeScope="" ma:versionID="5be76545890a5dc7efe71e58beca4d57">
  <xsd:schema xmlns:xsd="http://www.w3.org/2001/XMLSchema" xmlns:xs="http://www.w3.org/2001/XMLSchema" xmlns:p="http://schemas.microsoft.com/office/2006/metadata/properties" xmlns:ns2="75cd02d9-b783-4e3d-ab7b-e8c32f5db2ed" xmlns:ns3="3dbc0e59-02d6-4b42-b0b0-462b7a285c36" targetNamespace="http://schemas.microsoft.com/office/2006/metadata/properties" ma:root="true" ma:fieldsID="cfb7dadc30dfcfb50ceb7ac94ada0912" ns2:_="" ns3:_="">
    <xsd:import namespace="75cd02d9-b783-4e3d-ab7b-e8c32f5db2ed"/>
    <xsd:import namespace="3dbc0e59-02d6-4b42-b0b0-462b7a285c3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cd02d9-b783-4e3d-ab7b-e8c32f5db2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e50e48a-81cd-4bbe-8b8e-998ab68a0ed4"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dbc0e59-02d6-4b42-b0b0-462b7a285c3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303f493-98ec-408e-9f32-2a5896a42c89}" ma:internalName="TaxCatchAll" ma:showField="CatchAllData" ma:web="3dbc0e59-02d6-4b42-b0b0-462b7a285c3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3dbc0e59-02d6-4b42-b0b0-462b7a285c36" xsi:nil="true"/>
    <lcf76f155ced4ddcb4097134ff3c332f xmlns="75cd02d9-b783-4e3d-ab7b-e8c32f5db2ed">
      <Terms xmlns="http://schemas.microsoft.com/office/infopath/2007/PartnerControls"/>
    </lcf76f155ced4ddcb4097134ff3c332f>
    <SharedWithUsers xmlns="3dbc0e59-02d6-4b42-b0b0-462b7a285c36">
      <UserInfo>
        <DisplayName>Sheena Peckham</DisplayName>
        <AccountId>16</AccountId>
        <AccountType/>
      </UserInfo>
      <UserInfo>
        <DisplayName>Ghislaine Bombusa</DisplayName>
        <AccountId>13</AccountId>
        <AccountType/>
      </UserInfo>
    </SharedWithUsers>
    <MediaLengthInSeconds xmlns="75cd02d9-b783-4e3d-ab7b-e8c32f5db2e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8B6B3B-105D-4C68-AA1B-CB29319D5C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cd02d9-b783-4e3d-ab7b-e8c32f5db2ed"/>
    <ds:schemaRef ds:uri="3dbc0e59-02d6-4b42-b0b0-462b7a285c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EAD5BA-2D29-4375-A811-B7161F4D576D}">
  <ds:schemaRefs>
    <ds:schemaRef ds:uri="0edf3d6c-3d73-4745-8a81-9acc1ce3219d"/>
    <ds:schemaRef ds:uri="http://schemas.microsoft.com/office/2006/metadata/properties"/>
    <ds:schemaRef ds:uri="http://schemas.microsoft.com/office/2006/documentManagement/types"/>
    <ds:schemaRef ds:uri="http://purl.org/dc/elements/1.1/"/>
    <ds:schemaRef ds:uri="a9af4b66-6c41-4160-8419-5d931656af1b"/>
    <ds:schemaRef ds:uri="http://www.w3.org/XML/1998/namespace"/>
    <ds:schemaRef ds:uri="http://purl.org/dc/terms/"/>
    <ds:schemaRef ds:uri="http://schemas.microsoft.com/office/infopath/2007/PartnerControls"/>
    <ds:schemaRef ds:uri="http://schemas.openxmlformats.org/package/2006/metadata/core-properties"/>
    <ds:schemaRef ds:uri="http://purl.org/dc/dcmitype/"/>
    <ds:schemaRef ds:uri="3dbc0e59-02d6-4b42-b0b0-462b7a285c36"/>
    <ds:schemaRef ds:uri="75cd02d9-b783-4e3d-ab7b-e8c32f5db2ed"/>
  </ds:schemaRefs>
</ds:datastoreItem>
</file>

<file path=customXml/itemProps3.xml><?xml version="1.0" encoding="utf-8"?>
<ds:datastoreItem xmlns:ds="http://schemas.openxmlformats.org/officeDocument/2006/customXml" ds:itemID="{4B392FE1-0578-4797-827A-587C2727E7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3554</TotalTime>
  <Words>727</Words>
  <Application>Microsoft Office PowerPoint</Application>
  <PresentationFormat>Widescreen</PresentationFormat>
  <Paragraphs>118</Paragraphs>
  <Slides>30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Montserrat ExtraBold</vt:lpstr>
      <vt:lpstr>Office Theme</vt:lpstr>
      <vt:lpstr>Fact-checking AI</vt:lpstr>
      <vt:lpstr>Starter:  Benefits and Risks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Tackling Online Hate</dc:title>
  <dc:creator>Sheena Peckham</dc:creator>
  <cp:lastModifiedBy>Sheena Peckham</cp:lastModifiedBy>
  <cp:revision>245</cp:revision>
  <dcterms:created xsi:type="dcterms:W3CDTF">2024-05-09T08:11:38Z</dcterms:created>
  <dcterms:modified xsi:type="dcterms:W3CDTF">2024-11-13T09:39:48Z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0x010100E25226D7B19CC04E8356726D947DA6F4</vt:lpwstr>
  </property>
  <property fmtid="{D5CDD505-2E9C-101B-9397-08002B2CF9AE}" pid="3" name="Order">
    <vt:r8>958800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y fmtid="{D5CDD505-2E9C-101B-9397-08002B2CF9AE}" pid="8" name="TriggerFlowInfo">
    <vt:lpwstr/>
  </property>
  <property fmtid="{D5CDD505-2E9C-101B-9397-08002B2CF9AE}" pid="9" name="MediaServiceImageTags">
    <vt:lpwstr/>
  </property>
</Properties>
</file>